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74" r:id="rId3"/>
    <p:sldId id="355" r:id="rId4"/>
    <p:sldId id="344" r:id="rId5"/>
    <p:sldId id="333" r:id="rId6"/>
    <p:sldId id="352" r:id="rId7"/>
    <p:sldId id="356" r:id="rId8"/>
    <p:sldId id="345" r:id="rId9"/>
    <p:sldId id="326" r:id="rId10"/>
    <p:sldId id="357" r:id="rId11"/>
    <p:sldId id="291" r:id="rId12"/>
    <p:sldId id="347" r:id="rId13"/>
    <p:sldId id="257" r:id="rId14"/>
    <p:sldId id="361" r:id="rId15"/>
    <p:sldId id="377" r:id="rId16"/>
    <p:sldId id="339" r:id="rId17"/>
    <p:sldId id="358" r:id="rId18"/>
    <p:sldId id="262" r:id="rId19"/>
    <p:sldId id="306" r:id="rId20"/>
    <p:sldId id="348" r:id="rId21"/>
    <p:sldId id="340" r:id="rId22"/>
    <p:sldId id="368" r:id="rId23"/>
    <p:sldId id="369" r:id="rId24"/>
    <p:sldId id="359" r:id="rId25"/>
    <p:sldId id="346" r:id="rId26"/>
    <p:sldId id="259" r:id="rId27"/>
    <p:sldId id="308" r:id="rId28"/>
    <p:sldId id="360" r:id="rId29"/>
    <p:sldId id="349" r:id="rId30"/>
    <p:sldId id="350" r:id="rId31"/>
    <p:sldId id="351" r:id="rId32"/>
    <p:sldId id="362" r:id="rId33"/>
    <p:sldId id="363" r:id="rId34"/>
    <p:sldId id="364" r:id="rId35"/>
    <p:sldId id="365" r:id="rId36"/>
    <p:sldId id="309" r:id="rId37"/>
    <p:sldId id="366" r:id="rId38"/>
    <p:sldId id="376" r:id="rId39"/>
    <p:sldId id="312" r:id="rId40"/>
    <p:sldId id="314" r:id="rId41"/>
    <p:sldId id="342" r:id="rId42"/>
    <p:sldId id="343" r:id="rId43"/>
    <p:sldId id="341" r:id="rId44"/>
    <p:sldId id="317" r:id="rId45"/>
    <p:sldId id="367" r:id="rId46"/>
    <p:sldId id="370" r:id="rId47"/>
    <p:sldId id="371" r:id="rId48"/>
    <p:sldId id="372" r:id="rId49"/>
    <p:sldId id="319" r:id="rId50"/>
    <p:sldId id="320" r:id="rId51"/>
    <p:sldId id="321" r:id="rId52"/>
    <p:sldId id="322" r:id="rId53"/>
    <p:sldId id="323" r:id="rId54"/>
    <p:sldId id="324" r:id="rId55"/>
    <p:sldId id="328" r:id="rId56"/>
    <p:sldId id="327" r:id="rId57"/>
    <p:sldId id="329" r:id="rId58"/>
    <p:sldId id="330" r:id="rId59"/>
    <p:sldId id="379" r:id="rId60"/>
    <p:sldId id="325" r:id="rId61"/>
    <p:sldId id="378" r:id="rId62"/>
    <p:sldId id="335" r:id="rId63"/>
    <p:sldId id="337" r:id="rId64"/>
    <p:sldId id="373" r:id="rId65"/>
    <p:sldId id="29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6625" autoAdjust="0"/>
  </p:normalViewPr>
  <p:slideViewPr>
    <p:cSldViewPr>
      <p:cViewPr>
        <p:scale>
          <a:sx n="96" d="100"/>
          <a:sy n="96" d="100"/>
        </p:scale>
        <p:origin x="-1356" y="-48"/>
      </p:cViewPr>
      <p:guideLst>
        <p:guide orient="horz" pos="2160"/>
        <p:guide pos="2880"/>
      </p:guideLst>
    </p:cSldViewPr>
  </p:slideViewPr>
  <p:outlineViewPr>
    <p:cViewPr>
      <p:scale>
        <a:sx n="33" d="100"/>
        <a:sy n="33" d="100"/>
      </p:scale>
      <p:origin x="48" y="27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1E211-6A8B-485E-B9C7-A6AE312AA8F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136A53F-BE18-4FB4-B40A-CDF4372CAF14}">
      <dgm:prSet custT="1"/>
      <dgm:spPr/>
      <dgm:t>
        <a:bodyPr/>
        <a:lstStyle/>
        <a:p>
          <a:r>
            <a:rPr lang="en-US" sz="4400" dirty="0" smtClean="0"/>
            <a:t>Purpose</a:t>
          </a:r>
          <a:r>
            <a:rPr lang="en-US" sz="2800" dirty="0" smtClean="0"/>
            <a:t> </a:t>
          </a:r>
          <a:r>
            <a:rPr lang="en-US" sz="2000" dirty="0" smtClean="0"/>
            <a:t>RCW 11.96A.010</a:t>
          </a:r>
          <a:endParaRPr lang="en-US" sz="2800" dirty="0"/>
        </a:p>
      </dgm:t>
    </dgm:pt>
    <dgm:pt modelId="{C1365B00-1E92-4143-8EC7-B305BA27BC1A}" type="parTrans" cxnId="{BAA81E8E-C51F-40FC-B9FC-C84589FB4CD7}">
      <dgm:prSet/>
      <dgm:spPr/>
      <dgm:t>
        <a:bodyPr/>
        <a:lstStyle/>
        <a:p>
          <a:endParaRPr lang="en-US"/>
        </a:p>
      </dgm:t>
    </dgm:pt>
    <dgm:pt modelId="{49537B60-6754-4909-8B1D-CCF4D0B64F9C}" type="sibTrans" cxnId="{BAA81E8E-C51F-40FC-B9FC-C84589FB4CD7}">
      <dgm:prSet/>
      <dgm:spPr/>
      <dgm:t>
        <a:bodyPr/>
        <a:lstStyle/>
        <a:p>
          <a:endParaRPr lang="en-US"/>
        </a:p>
      </dgm:t>
    </dgm:pt>
    <dgm:pt modelId="{DDDC662C-52A4-497B-A7E9-B050A1AEB6D9}">
      <dgm:prSet custT="1"/>
      <dgm:spPr/>
      <dgm:t>
        <a:bodyPr/>
        <a:lstStyle/>
        <a:p>
          <a:r>
            <a:rPr lang="en-US" sz="5400" dirty="0" smtClean="0">
              <a:effectLst>
                <a:outerShdw blurRad="38100" dist="38100" dir="2700000" algn="tl">
                  <a:srgbClr val="000000">
                    <a:alpha val="43137"/>
                  </a:srgbClr>
                </a:outerShdw>
              </a:effectLst>
            </a:rPr>
            <a:t>Power</a:t>
          </a:r>
          <a:r>
            <a:rPr lang="en-US" sz="4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11.96A.020</a:t>
          </a:r>
          <a:endParaRPr lang="en-US" sz="2800" dirty="0">
            <a:effectLst>
              <a:outerShdw blurRad="38100" dist="38100" dir="2700000" algn="tl">
                <a:srgbClr val="000000">
                  <a:alpha val="43137"/>
                </a:srgbClr>
              </a:outerShdw>
            </a:effectLst>
          </a:endParaRPr>
        </a:p>
      </dgm:t>
    </dgm:pt>
    <dgm:pt modelId="{3388E3D1-ABBB-407A-BAB0-55BD9C8EB1FD}" type="parTrans" cxnId="{0A374653-C982-4271-B5F8-BF5A38D52DCD}">
      <dgm:prSet/>
      <dgm:spPr/>
      <dgm:t>
        <a:bodyPr/>
        <a:lstStyle/>
        <a:p>
          <a:endParaRPr lang="en-US"/>
        </a:p>
      </dgm:t>
    </dgm:pt>
    <dgm:pt modelId="{6EE5F1A2-1ACF-4729-A7A6-BF068D77059A}" type="sibTrans" cxnId="{0A374653-C982-4271-B5F8-BF5A38D52DCD}">
      <dgm:prSet/>
      <dgm:spPr/>
      <dgm:t>
        <a:bodyPr/>
        <a:lstStyle/>
        <a:p>
          <a:endParaRPr lang="en-US"/>
        </a:p>
      </dgm:t>
    </dgm:pt>
    <dgm:pt modelId="{A0396B5C-2C25-46F7-BB57-F5D4E45B2AC8}">
      <dgm:prSet custT="1"/>
      <dgm:spPr/>
      <dgm:t>
        <a:bodyPr/>
        <a:lstStyle/>
        <a:p>
          <a:r>
            <a:rPr lang="en-US" sz="5400" dirty="0" smtClean="0">
              <a:effectLst>
                <a:outerShdw blurRad="38100" dist="38100" dir="2700000" algn="tl">
                  <a:srgbClr val="000000">
                    <a:alpha val="43137"/>
                  </a:srgbClr>
                </a:outerShdw>
              </a:effectLst>
            </a:rPr>
            <a:t>Matter</a:t>
          </a:r>
          <a:r>
            <a:rPr lang="en-US" sz="37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11.96A.030(2)</a:t>
          </a:r>
          <a:endParaRPr lang="en-US" sz="2800" dirty="0">
            <a:effectLst>
              <a:outerShdw blurRad="38100" dist="38100" dir="2700000" algn="tl">
                <a:srgbClr val="000000">
                  <a:alpha val="43137"/>
                </a:srgbClr>
              </a:outerShdw>
            </a:effectLst>
          </a:endParaRPr>
        </a:p>
      </dgm:t>
    </dgm:pt>
    <dgm:pt modelId="{41E7E09D-543D-417B-9DD2-B89178B0FCCB}" type="parTrans" cxnId="{F3B42D73-E774-43B0-AE88-ED8AE7D7DB48}">
      <dgm:prSet/>
      <dgm:spPr/>
      <dgm:t>
        <a:bodyPr/>
        <a:lstStyle/>
        <a:p>
          <a:endParaRPr lang="en-US"/>
        </a:p>
      </dgm:t>
    </dgm:pt>
    <dgm:pt modelId="{C1979613-3EC6-438A-9CFE-B111AF0347E4}" type="sibTrans" cxnId="{F3B42D73-E774-43B0-AE88-ED8AE7D7DB48}">
      <dgm:prSet/>
      <dgm:spPr/>
      <dgm:t>
        <a:bodyPr/>
        <a:lstStyle/>
        <a:p>
          <a:endParaRPr lang="en-US"/>
        </a:p>
      </dgm:t>
    </dgm:pt>
    <dgm:pt modelId="{A8F62C47-7121-4A18-8F55-0C2F04539C15}">
      <dgm:prSet custT="1"/>
      <dgm:spPr/>
      <dgm:t>
        <a:bodyPr/>
        <a:lstStyle/>
        <a:p>
          <a:r>
            <a:rPr lang="en-US" sz="5400" dirty="0" smtClean="0">
              <a:effectLst>
                <a:outerShdw blurRad="38100" dist="38100" dir="2700000" algn="tl">
                  <a:srgbClr val="000000">
                    <a:alpha val="43137"/>
                  </a:srgbClr>
                </a:outerShdw>
              </a:effectLst>
            </a:rPr>
            <a:t>Party </a:t>
          </a:r>
          <a:r>
            <a:rPr lang="en-US" sz="37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11.96A.030(5)</a:t>
          </a:r>
          <a:endParaRPr lang="en-US" sz="2800" dirty="0">
            <a:effectLst>
              <a:outerShdw blurRad="38100" dist="38100" dir="2700000" algn="tl">
                <a:srgbClr val="000000">
                  <a:alpha val="43137"/>
                </a:srgbClr>
              </a:outerShdw>
            </a:effectLst>
          </a:endParaRPr>
        </a:p>
      </dgm:t>
    </dgm:pt>
    <dgm:pt modelId="{EC0E10C6-64E8-471B-974D-8C1B84510A55}" type="parTrans" cxnId="{CB2E175D-3CB4-44B5-AF12-16E9E4550A1D}">
      <dgm:prSet/>
      <dgm:spPr/>
      <dgm:t>
        <a:bodyPr/>
        <a:lstStyle/>
        <a:p>
          <a:endParaRPr lang="en-US"/>
        </a:p>
      </dgm:t>
    </dgm:pt>
    <dgm:pt modelId="{CD8EDCB1-B638-45CB-B6CA-D0EB0CA6FA15}" type="sibTrans" cxnId="{CB2E175D-3CB4-44B5-AF12-16E9E4550A1D}">
      <dgm:prSet/>
      <dgm:spPr/>
      <dgm:t>
        <a:bodyPr/>
        <a:lstStyle/>
        <a:p>
          <a:endParaRPr lang="en-US"/>
        </a:p>
      </dgm:t>
    </dgm:pt>
    <dgm:pt modelId="{5B9A35DC-3FF5-4793-A187-48206B66DDB7}">
      <dgm:prSet custT="1"/>
      <dgm:spPr/>
      <dgm:t>
        <a:bodyPr/>
        <a:lstStyle/>
        <a:p>
          <a:r>
            <a:rPr lang="en-US" sz="4800" dirty="0" smtClean="0">
              <a:effectLst>
                <a:outerShdw blurRad="38100" dist="38100" dir="2700000" algn="tl">
                  <a:srgbClr val="000000">
                    <a:alpha val="43137"/>
                  </a:srgbClr>
                </a:outerShdw>
              </a:effectLst>
            </a:rPr>
            <a:t>Jurisdiction </a:t>
          </a:r>
          <a:r>
            <a:rPr lang="en-US" sz="37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11.96A.040</a:t>
          </a:r>
          <a:endParaRPr lang="en-US" sz="3700" dirty="0">
            <a:effectLst>
              <a:outerShdw blurRad="38100" dist="38100" dir="2700000" algn="tl">
                <a:srgbClr val="000000">
                  <a:alpha val="43137"/>
                </a:srgbClr>
              </a:outerShdw>
            </a:effectLst>
          </a:endParaRPr>
        </a:p>
      </dgm:t>
    </dgm:pt>
    <dgm:pt modelId="{A107D545-FAB8-4576-898C-2CBC619F47B3}" type="parTrans" cxnId="{F476950A-592B-4206-B461-49A89D17A9B6}">
      <dgm:prSet/>
      <dgm:spPr/>
      <dgm:t>
        <a:bodyPr/>
        <a:lstStyle/>
        <a:p>
          <a:endParaRPr lang="en-US"/>
        </a:p>
      </dgm:t>
    </dgm:pt>
    <dgm:pt modelId="{9F694583-3FDD-406F-A1D8-6D29D5EBB0EC}" type="sibTrans" cxnId="{F476950A-592B-4206-B461-49A89D17A9B6}">
      <dgm:prSet/>
      <dgm:spPr/>
      <dgm:t>
        <a:bodyPr/>
        <a:lstStyle/>
        <a:p>
          <a:endParaRPr lang="en-US"/>
        </a:p>
      </dgm:t>
    </dgm:pt>
    <dgm:pt modelId="{0EEF0668-2872-4F52-B025-C077CA0312C0}" type="pres">
      <dgm:prSet presAssocID="{1FE1E211-6A8B-485E-B9C7-A6AE312AA8F1}" presName="diagram" presStyleCnt="0">
        <dgm:presLayoutVars>
          <dgm:chMax val="1"/>
          <dgm:dir/>
          <dgm:animLvl val="ctr"/>
          <dgm:resizeHandles val="exact"/>
        </dgm:presLayoutVars>
      </dgm:prSet>
      <dgm:spPr/>
      <dgm:t>
        <a:bodyPr/>
        <a:lstStyle/>
        <a:p>
          <a:endParaRPr lang="en-US"/>
        </a:p>
      </dgm:t>
    </dgm:pt>
    <dgm:pt modelId="{DC8279AA-010E-45FB-82E5-98D0FCEC4A74}" type="pres">
      <dgm:prSet presAssocID="{1FE1E211-6A8B-485E-B9C7-A6AE312AA8F1}" presName="matrix" presStyleCnt="0"/>
      <dgm:spPr/>
    </dgm:pt>
    <dgm:pt modelId="{952F3BC8-F62B-461D-933B-FD6D635E9732}" type="pres">
      <dgm:prSet presAssocID="{1FE1E211-6A8B-485E-B9C7-A6AE312AA8F1}" presName="tile1" presStyleLbl="node1" presStyleIdx="0" presStyleCnt="4"/>
      <dgm:spPr/>
      <dgm:t>
        <a:bodyPr/>
        <a:lstStyle/>
        <a:p>
          <a:endParaRPr lang="en-US"/>
        </a:p>
      </dgm:t>
    </dgm:pt>
    <dgm:pt modelId="{484732DB-2A64-4C40-8CFB-38BDFC7382C1}" type="pres">
      <dgm:prSet presAssocID="{1FE1E211-6A8B-485E-B9C7-A6AE312AA8F1}" presName="tile1text" presStyleLbl="node1" presStyleIdx="0" presStyleCnt="4">
        <dgm:presLayoutVars>
          <dgm:chMax val="0"/>
          <dgm:chPref val="0"/>
          <dgm:bulletEnabled val="1"/>
        </dgm:presLayoutVars>
      </dgm:prSet>
      <dgm:spPr/>
      <dgm:t>
        <a:bodyPr/>
        <a:lstStyle/>
        <a:p>
          <a:endParaRPr lang="en-US"/>
        </a:p>
      </dgm:t>
    </dgm:pt>
    <dgm:pt modelId="{808F4479-D02B-40FD-9861-E994448F2ED0}" type="pres">
      <dgm:prSet presAssocID="{1FE1E211-6A8B-485E-B9C7-A6AE312AA8F1}" presName="tile2" presStyleLbl="node1" presStyleIdx="1" presStyleCnt="4"/>
      <dgm:spPr/>
      <dgm:t>
        <a:bodyPr/>
        <a:lstStyle/>
        <a:p>
          <a:endParaRPr lang="en-US"/>
        </a:p>
      </dgm:t>
    </dgm:pt>
    <dgm:pt modelId="{9DAAEAE6-AFF0-4B40-822A-45FDDC44589E}" type="pres">
      <dgm:prSet presAssocID="{1FE1E211-6A8B-485E-B9C7-A6AE312AA8F1}" presName="tile2text" presStyleLbl="node1" presStyleIdx="1" presStyleCnt="4">
        <dgm:presLayoutVars>
          <dgm:chMax val="0"/>
          <dgm:chPref val="0"/>
          <dgm:bulletEnabled val="1"/>
        </dgm:presLayoutVars>
      </dgm:prSet>
      <dgm:spPr/>
      <dgm:t>
        <a:bodyPr/>
        <a:lstStyle/>
        <a:p>
          <a:endParaRPr lang="en-US"/>
        </a:p>
      </dgm:t>
    </dgm:pt>
    <dgm:pt modelId="{69908E86-7675-472A-B032-B2E28F7D3B4B}" type="pres">
      <dgm:prSet presAssocID="{1FE1E211-6A8B-485E-B9C7-A6AE312AA8F1}" presName="tile3" presStyleLbl="node1" presStyleIdx="2" presStyleCnt="4"/>
      <dgm:spPr/>
      <dgm:t>
        <a:bodyPr/>
        <a:lstStyle/>
        <a:p>
          <a:endParaRPr lang="en-US"/>
        </a:p>
      </dgm:t>
    </dgm:pt>
    <dgm:pt modelId="{A317E9EC-28B3-4DCF-8F05-C94A97C0D638}" type="pres">
      <dgm:prSet presAssocID="{1FE1E211-6A8B-485E-B9C7-A6AE312AA8F1}" presName="tile3text" presStyleLbl="node1" presStyleIdx="2" presStyleCnt="4">
        <dgm:presLayoutVars>
          <dgm:chMax val="0"/>
          <dgm:chPref val="0"/>
          <dgm:bulletEnabled val="1"/>
        </dgm:presLayoutVars>
      </dgm:prSet>
      <dgm:spPr/>
      <dgm:t>
        <a:bodyPr/>
        <a:lstStyle/>
        <a:p>
          <a:endParaRPr lang="en-US"/>
        </a:p>
      </dgm:t>
    </dgm:pt>
    <dgm:pt modelId="{E7C12F49-A7A3-4013-8BDC-D44095A78621}" type="pres">
      <dgm:prSet presAssocID="{1FE1E211-6A8B-485E-B9C7-A6AE312AA8F1}" presName="tile4" presStyleLbl="node1" presStyleIdx="3" presStyleCnt="4"/>
      <dgm:spPr/>
      <dgm:t>
        <a:bodyPr/>
        <a:lstStyle/>
        <a:p>
          <a:endParaRPr lang="en-US"/>
        </a:p>
      </dgm:t>
    </dgm:pt>
    <dgm:pt modelId="{571500BA-CE40-4F1C-9199-1DE970E03AF5}" type="pres">
      <dgm:prSet presAssocID="{1FE1E211-6A8B-485E-B9C7-A6AE312AA8F1}" presName="tile4text" presStyleLbl="node1" presStyleIdx="3" presStyleCnt="4">
        <dgm:presLayoutVars>
          <dgm:chMax val="0"/>
          <dgm:chPref val="0"/>
          <dgm:bulletEnabled val="1"/>
        </dgm:presLayoutVars>
      </dgm:prSet>
      <dgm:spPr/>
      <dgm:t>
        <a:bodyPr/>
        <a:lstStyle/>
        <a:p>
          <a:endParaRPr lang="en-US"/>
        </a:p>
      </dgm:t>
    </dgm:pt>
    <dgm:pt modelId="{9F4A2A0D-75D5-4013-BA3C-12CD18B463E6}" type="pres">
      <dgm:prSet presAssocID="{1FE1E211-6A8B-485E-B9C7-A6AE312AA8F1}" presName="centerTile" presStyleLbl="fgShp" presStyleIdx="0" presStyleCnt="1">
        <dgm:presLayoutVars>
          <dgm:chMax val="0"/>
          <dgm:chPref val="0"/>
        </dgm:presLayoutVars>
      </dgm:prSet>
      <dgm:spPr/>
      <dgm:t>
        <a:bodyPr/>
        <a:lstStyle/>
        <a:p>
          <a:endParaRPr lang="en-US"/>
        </a:p>
      </dgm:t>
    </dgm:pt>
  </dgm:ptLst>
  <dgm:cxnLst>
    <dgm:cxn modelId="{F476950A-592B-4206-B461-49A89D17A9B6}" srcId="{D136A53F-BE18-4FB4-B40A-CDF4372CAF14}" destId="{5B9A35DC-3FF5-4793-A187-48206B66DDB7}" srcOrd="3" destOrd="0" parTransId="{A107D545-FAB8-4576-898C-2CBC619F47B3}" sibTransId="{9F694583-3FDD-406F-A1D8-6D29D5EBB0EC}"/>
    <dgm:cxn modelId="{0A374653-C982-4271-B5F8-BF5A38D52DCD}" srcId="{D136A53F-BE18-4FB4-B40A-CDF4372CAF14}" destId="{DDDC662C-52A4-497B-A7E9-B050A1AEB6D9}" srcOrd="0" destOrd="0" parTransId="{3388E3D1-ABBB-407A-BAB0-55BD9C8EB1FD}" sibTransId="{6EE5F1A2-1ACF-4729-A7A6-BF068D77059A}"/>
    <dgm:cxn modelId="{F3B42D73-E774-43B0-AE88-ED8AE7D7DB48}" srcId="{D136A53F-BE18-4FB4-B40A-CDF4372CAF14}" destId="{A0396B5C-2C25-46F7-BB57-F5D4E45B2AC8}" srcOrd="1" destOrd="0" parTransId="{41E7E09D-543D-417B-9DD2-B89178B0FCCB}" sibTransId="{C1979613-3EC6-438A-9CFE-B111AF0347E4}"/>
    <dgm:cxn modelId="{83C9568B-6C23-403F-9CB0-7E7FA8F277F9}" type="presOf" srcId="{A8F62C47-7121-4A18-8F55-0C2F04539C15}" destId="{69908E86-7675-472A-B032-B2E28F7D3B4B}" srcOrd="0" destOrd="0" presId="urn:microsoft.com/office/officeart/2005/8/layout/matrix1"/>
    <dgm:cxn modelId="{F5DCB3EF-43AE-41EE-8ACE-F34FBE612955}" type="presOf" srcId="{A0396B5C-2C25-46F7-BB57-F5D4E45B2AC8}" destId="{9DAAEAE6-AFF0-4B40-822A-45FDDC44589E}" srcOrd="1" destOrd="0" presId="urn:microsoft.com/office/officeart/2005/8/layout/matrix1"/>
    <dgm:cxn modelId="{0F0E8D13-5BEB-4BF2-B1DF-5B29B34A68C5}" type="presOf" srcId="{DDDC662C-52A4-497B-A7E9-B050A1AEB6D9}" destId="{952F3BC8-F62B-461D-933B-FD6D635E9732}" srcOrd="0" destOrd="0" presId="urn:microsoft.com/office/officeart/2005/8/layout/matrix1"/>
    <dgm:cxn modelId="{0B0EE688-664E-429E-B877-BF60A4AB644A}" type="presOf" srcId="{1FE1E211-6A8B-485E-B9C7-A6AE312AA8F1}" destId="{0EEF0668-2872-4F52-B025-C077CA0312C0}" srcOrd="0" destOrd="0" presId="urn:microsoft.com/office/officeart/2005/8/layout/matrix1"/>
    <dgm:cxn modelId="{BCBE3150-375A-48D1-BAE3-F7A125B7852F}" type="presOf" srcId="{A8F62C47-7121-4A18-8F55-0C2F04539C15}" destId="{A317E9EC-28B3-4DCF-8F05-C94A97C0D638}" srcOrd="1" destOrd="0" presId="urn:microsoft.com/office/officeart/2005/8/layout/matrix1"/>
    <dgm:cxn modelId="{38E145CB-E458-4B0D-B519-D850037ED279}" type="presOf" srcId="{5B9A35DC-3FF5-4793-A187-48206B66DDB7}" destId="{E7C12F49-A7A3-4013-8BDC-D44095A78621}" srcOrd="0" destOrd="0" presId="urn:microsoft.com/office/officeart/2005/8/layout/matrix1"/>
    <dgm:cxn modelId="{27A1E0E1-BF06-48AA-A089-948688EE8440}" type="presOf" srcId="{A0396B5C-2C25-46F7-BB57-F5D4E45B2AC8}" destId="{808F4479-D02B-40FD-9861-E994448F2ED0}" srcOrd="0" destOrd="0" presId="urn:microsoft.com/office/officeart/2005/8/layout/matrix1"/>
    <dgm:cxn modelId="{2A0B3030-C834-40AC-92EB-B1F70B121823}" type="presOf" srcId="{5B9A35DC-3FF5-4793-A187-48206B66DDB7}" destId="{571500BA-CE40-4F1C-9199-1DE970E03AF5}" srcOrd="1" destOrd="0" presId="urn:microsoft.com/office/officeart/2005/8/layout/matrix1"/>
    <dgm:cxn modelId="{0E00A8D3-5DC8-4556-8136-79D59316D696}" type="presOf" srcId="{DDDC662C-52A4-497B-A7E9-B050A1AEB6D9}" destId="{484732DB-2A64-4C40-8CFB-38BDFC7382C1}" srcOrd="1" destOrd="0" presId="urn:microsoft.com/office/officeart/2005/8/layout/matrix1"/>
    <dgm:cxn modelId="{FD741610-F35D-4E17-BB05-F79F03B37298}" type="presOf" srcId="{D136A53F-BE18-4FB4-B40A-CDF4372CAF14}" destId="{9F4A2A0D-75D5-4013-BA3C-12CD18B463E6}" srcOrd="0" destOrd="0" presId="urn:microsoft.com/office/officeart/2005/8/layout/matrix1"/>
    <dgm:cxn modelId="{CB2E175D-3CB4-44B5-AF12-16E9E4550A1D}" srcId="{D136A53F-BE18-4FB4-B40A-CDF4372CAF14}" destId="{A8F62C47-7121-4A18-8F55-0C2F04539C15}" srcOrd="2" destOrd="0" parTransId="{EC0E10C6-64E8-471B-974D-8C1B84510A55}" sibTransId="{CD8EDCB1-B638-45CB-B6CA-D0EB0CA6FA15}"/>
    <dgm:cxn modelId="{BAA81E8E-C51F-40FC-B9FC-C84589FB4CD7}" srcId="{1FE1E211-6A8B-485E-B9C7-A6AE312AA8F1}" destId="{D136A53F-BE18-4FB4-B40A-CDF4372CAF14}" srcOrd="0" destOrd="0" parTransId="{C1365B00-1E92-4143-8EC7-B305BA27BC1A}" sibTransId="{49537B60-6754-4909-8B1D-CCF4D0B64F9C}"/>
    <dgm:cxn modelId="{F15A9E1E-74FE-40C0-ACCD-314EA08C246F}" type="presParOf" srcId="{0EEF0668-2872-4F52-B025-C077CA0312C0}" destId="{DC8279AA-010E-45FB-82E5-98D0FCEC4A74}" srcOrd="0" destOrd="0" presId="urn:microsoft.com/office/officeart/2005/8/layout/matrix1"/>
    <dgm:cxn modelId="{9E4B5DA1-CCFE-44F5-9BE8-FD3F20450707}" type="presParOf" srcId="{DC8279AA-010E-45FB-82E5-98D0FCEC4A74}" destId="{952F3BC8-F62B-461D-933B-FD6D635E9732}" srcOrd="0" destOrd="0" presId="urn:microsoft.com/office/officeart/2005/8/layout/matrix1"/>
    <dgm:cxn modelId="{6D689B1D-B67F-4D56-97B1-B3EBB21947F1}" type="presParOf" srcId="{DC8279AA-010E-45FB-82E5-98D0FCEC4A74}" destId="{484732DB-2A64-4C40-8CFB-38BDFC7382C1}" srcOrd="1" destOrd="0" presId="urn:microsoft.com/office/officeart/2005/8/layout/matrix1"/>
    <dgm:cxn modelId="{13D96396-2EB3-45B2-8F21-1E21F96F173A}" type="presParOf" srcId="{DC8279AA-010E-45FB-82E5-98D0FCEC4A74}" destId="{808F4479-D02B-40FD-9861-E994448F2ED0}" srcOrd="2" destOrd="0" presId="urn:microsoft.com/office/officeart/2005/8/layout/matrix1"/>
    <dgm:cxn modelId="{D40DBA33-290A-452B-9DCD-0D3B2EAF1F4C}" type="presParOf" srcId="{DC8279AA-010E-45FB-82E5-98D0FCEC4A74}" destId="{9DAAEAE6-AFF0-4B40-822A-45FDDC44589E}" srcOrd="3" destOrd="0" presId="urn:microsoft.com/office/officeart/2005/8/layout/matrix1"/>
    <dgm:cxn modelId="{C19E6452-50D1-478A-89CB-2A744B5DD2E8}" type="presParOf" srcId="{DC8279AA-010E-45FB-82E5-98D0FCEC4A74}" destId="{69908E86-7675-472A-B032-B2E28F7D3B4B}" srcOrd="4" destOrd="0" presId="urn:microsoft.com/office/officeart/2005/8/layout/matrix1"/>
    <dgm:cxn modelId="{79564D44-FFEC-4A64-A180-6F7F2518F132}" type="presParOf" srcId="{DC8279AA-010E-45FB-82E5-98D0FCEC4A74}" destId="{A317E9EC-28B3-4DCF-8F05-C94A97C0D638}" srcOrd="5" destOrd="0" presId="urn:microsoft.com/office/officeart/2005/8/layout/matrix1"/>
    <dgm:cxn modelId="{59AB48A8-F40D-4A19-9874-BD2F1111C5BF}" type="presParOf" srcId="{DC8279AA-010E-45FB-82E5-98D0FCEC4A74}" destId="{E7C12F49-A7A3-4013-8BDC-D44095A78621}" srcOrd="6" destOrd="0" presId="urn:microsoft.com/office/officeart/2005/8/layout/matrix1"/>
    <dgm:cxn modelId="{C9CB0365-7F26-45E4-9D33-FF675F11047F}" type="presParOf" srcId="{DC8279AA-010E-45FB-82E5-98D0FCEC4A74}" destId="{571500BA-CE40-4F1C-9199-1DE970E03AF5}" srcOrd="7" destOrd="0" presId="urn:microsoft.com/office/officeart/2005/8/layout/matrix1"/>
    <dgm:cxn modelId="{A6F17378-54FA-46BF-B023-560C3FE180FC}" type="presParOf" srcId="{0EEF0668-2872-4F52-B025-C077CA0312C0}" destId="{9F4A2A0D-75D5-4013-BA3C-12CD18B463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1E211-6A8B-485E-B9C7-A6AE312AA8F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136A53F-BE18-4FB4-B40A-CDF4372CAF14}">
      <dgm:prSet custT="1"/>
      <dgm:spPr/>
      <dgm:t>
        <a:bodyPr/>
        <a:lstStyle/>
        <a:p>
          <a:r>
            <a:rPr lang="en-US" sz="4400" dirty="0" smtClean="0"/>
            <a:t>Purpose</a:t>
          </a:r>
          <a:r>
            <a:rPr lang="en-US" sz="2800" dirty="0" smtClean="0"/>
            <a:t> </a:t>
          </a:r>
          <a:r>
            <a:rPr lang="en-US" sz="2000" dirty="0" smtClean="0"/>
            <a:t>RCW 11.96A.010</a:t>
          </a:r>
          <a:endParaRPr lang="en-US" sz="2800" dirty="0"/>
        </a:p>
      </dgm:t>
    </dgm:pt>
    <dgm:pt modelId="{C1365B00-1E92-4143-8EC7-B305BA27BC1A}" type="parTrans" cxnId="{BAA81E8E-C51F-40FC-B9FC-C84589FB4CD7}">
      <dgm:prSet/>
      <dgm:spPr/>
      <dgm:t>
        <a:bodyPr/>
        <a:lstStyle/>
        <a:p>
          <a:endParaRPr lang="en-US"/>
        </a:p>
      </dgm:t>
    </dgm:pt>
    <dgm:pt modelId="{49537B60-6754-4909-8B1D-CCF4D0B64F9C}" type="sibTrans" cxnId="{BAA81E8E-C51F-40FC-B9FC-C84589FB4CD7}">
      <dgm:prSet/>
      <dgm:spPr/>
      <dgm:t>
        <a:bodyPr/>
        <a:lstStyle/>
        <a:p>
          <a:endParaRPr lang="en-US"/>
        </a:p>
      </dgm:t>
    </dgm:pt>
    <dgm:pt modelId="{0EEF0668-2872-4F52-B025-C077CA0312C0}" type="pres">
      <dgm:prSet presAssocID="{1FE1E211-6A8B-485E-B9C7-A6AE312AA8F1}" presName="diagram" presStyleCnt="0">
        <dgm:presLayoutVars>
          <dgm:chMax val="1"/>
          <dgm:dir/>
          <dgm:animLvl val="ctr"/>
          <dgm:resizeHandles val="exact"/>
        </dgm:presLayoutVars>
      </dgm:prSet>
      <dgm:spPr/>
      <dgm:t>
        <a:bodyPr/>
        <a:lstStyle/>
        <a:p>
          <a:endParaRPr lang="en-US"/>
        </a:p>
      </dgm:t>
    </dgm:pt>
    <dgm:pt modelId="{DC8279AA-010E-45FB-82E5-98D0FCEC4A74}" type="pres">
      <dgm:prSet presAssocID="{1FE1E211-6A8B-485E-B9C7-A6AE312AA8F1}" presName="matrix" presStyleCnt="0"/>
      <dgm:spPr/>
    </dgm:pt>
    <dgm:pt modelId="{952F3BC8-F62B-461D-933B-FD6D635E9732}" type="pres">
      <dgm:prSet presAssocID="{1FE1E211-6A8B-485E-B9C7-A6AE312AA8F1}" presName="tile1" presStyleLbl="node1" presStyleIdx="0" presStyleCnt="4"/>
      <dgm:spPr/>
      <dgm:t>
        <a:bodyPr/>
        <a:lstStyle/>
        <a:p>
          <a:endParaRPr lang="en-US"/>
        </a:p>
      </dgm:t>
    </dgm:pt>
    <dgm:pt modelId="{484732DB-2A64-4C40-8CFB-38BDFC7382C1}" type="pres">
      <dgm:prSet presAssocID="{1FE1E211-6A8B-485E-B9C7-A6AE312AA8F1}" presName="tile1text" presStyleLbl="node1" presStyleIdx="0" presStyleCnt="4">
        <dgm:presLayoutVars>
          <dgm:chMax val="0"/>
          <dgm:chPref val="0"/>
          <dgm:bulletEnabled val="1"/>
        </dgm:presLayoutVars>
      </dgm:prSet>
      <dgm:spPr/>
      <dgm:t>
        <a:bodyPr/>
        <a:lstStyle/>
        <a:p>
          <a:endParaRPr lang="en-US"/>
        </a:p>
      </dgm:t>
    </dgm:pt>
    <dgm:pt modelId="{808F4479-D02B-40FD-9861-E994448F2ED0}" type="pres">
      <dgm:prSet presAssocID="{1FE1E211-6A8B-485E-B9C7-A6AE312AA8F1}" presName="tile2" presStyleLbl="node1" presStyleIdx="1" presStyleCnt="4"/>
      <dgm:spPr/>
      <dgm:t>
        <a:bodyPr/>
        <a:lstStyle/>
        <a:p>
          <a:endParaRPr lang="en-US"/>
        </a:p>
      </dgm:t>
    </dgm:pt>
    <dgm:pt modelId="{9DAAEAE6-AFF0-4B40-822A-45FDDC44589E}" type="pres">
      <dgm:prSet presAssocID="{1FE1E211-6A8B-485E-B9C7-A6AE312AA8F1}" presName="tile2text" presStyleLbl="node1" presStyleIdx="1" presStyleCnt="4">
        <dgm:presLayoutVars>
          <dgm:chMax val="0"/>
          <dgm:chPref val="0"/>
          <dgm:bulletEnabled val="1"/>
        </dgm:presLayoutVars>
      </dgm:prSet>
      <dgm:spPr/>
      <dgm:t>
        <a:bodyPr/>
        <a:lstStyle/>
        <a:p>
          <a:endParaRPr lang="en-US"/>
        </a:p>
      </dgm:t>
    </dgm:pt>
    <dgm:pt modelId="{69908E86-7675-472A-B032-B2E28F7D3B4B}" type="pres">
      <dgm:prSet presAssocID="{1FE1E211-6A8B-485E-B9C7-A6AE312AA8F1}" presName="tile3" presStyleLbl="node1" presStyleIdx="2" presStyleCnt="4"/>
      <dgm:spPr/>
      <dgm:t>
        <a:bodyPr/>
        <a:lstStyle/>
        <a:p>
          <a:endParaRPr lang="en-US"/>
        </a:p>
      </dgm:t>
    </dgm:pt>
    <dgm:pt modelId="{A317E9EC-28B3-4DCF-8F05-C94A97C0D638}" type="pres">
      <dgm:prSet presAssocID="{1FE1E211-6A8B-485E-B9C7-A6AE312AA8F1}" presName="tile3text" presStyleLbl="node1" presStyleIdx="2" presStyleCnt="4">
        <dgm:presLayoutVars>
          <dgm:chMax val="0"/>
          <dgm:chPref val="0"/>
          <dgm:bulletEnabled val="1"/>
        </dgm:presLayoutVars>
      </dgm:prSet>
      <dgm:spPr/>
      <dgm:t>
        <a:bodyPr/>
        <a:lstStyle/>
        <a:p>
          <a:endParaRPr lang="en-US"/>
        </a:p>
      </dgm:t>
    </dgm:pt>
    <dgm:pt modelId="{E7C12F49-A7A3-4013-8BDC-D44095A78621}" type="pres">
      <dgm:prSet presAssocID="{1FE1E211-6A8B-485E-B9C7-A6AE312AA8F1}" presName="tile4" presStyleLbl="node1" presStyleIdx="3" presStyleCnt="4"/>
      <dgm:spPr/>
      <dgm:t>
        <a:bodyPr/>
        <a:lstStyle/>
        <a:p>
          <a:endParaRPr lang="en-US"/>
        </a:p>
      </dgm:t>
    </dgm:pt>
    <dgm:pt modelId="{571500BA-CE40-4F1C-9199-1DE970E03AF5}" type="pres">
      <dgm:prSet presAssocID="{1FE1E211-6A8B-485E-B9C7-A6AE312AA8F1}" presName="tile4text" presStyleLbl="node1" presStyleIdx="3" presStyleCnt="4">
        <dgm:presLayoutVars>
          <dgm:chMax val="0"/>
          <dgm:chPref val="0"/>
          <dgm:bulletEnabled val="1"/>
        </dgm:presLayoutVars>
      </dgm:prSet>
      <dgm:spPr/>
      <dgm:t>
        <a:bodyPr/>
        <a:lstStyle/>
        <a:p>
          <a:endParaRPr lang="en-US"/>
        </a:p>
      </dgm:t>
    </dgm:pt>
    <dgm:pt modelId="{9F4A2A0D-75D5-4013-BA3C-12CD18B463E6}" type="pres">
      <dgm:prSet presAssocID="{1FE1E211-6A8B-485E-B9C7-A6AE312AA8F1}" presName="centerTile" presStyleLbl="fgShp" presStyleIdx="0" presStyleCnt="1">
        <dgm:presLayoutVars>
          <dgm:chMax val="0"/>
          <dgm:chPref val="0"/>
        </dgm:presLayoutVars>
      </dgm:prSet>
      <dgm:spPr/>
      <dgm:t>
        <a:bodyPr/>
        <a:lstStyle/>
        <a:p>
          <a:endParaRPr lang="en-US"/>
        </a:p>
      </dgm:t>
    </dgm:pt>
  </dgm:ptLst>
  <dgm:cxnLst>
    <dgm:cxn modelId="{BAA81E8E-C51F-40FC-B9FC-C84589FB4CD7}" srcId="{1FE1E211-6A8B-485E-B9C7-A6AE312AA8F1}" destId="{D136A53F-BE18-4FB4-B40A-CDF4372CAF14}" srcOrd="0" destOrd="0" parTransId="{C1365B00-1E92-4143-8EC7-B305BA27BC1A}" sibTransId="{49537B60-6754-4909-8B1D-CCF4D0B64F9C}"/>
    <dgm:cxn modelId="{27692BC8-4A08-41E6-AC3C-24CBEE543512}" type="presOf" srcId="{1FE1E211-6A8B-485E-B9C7-A6AE312AA8F1}" destId="{0EEF0668-2872-4F52-B025-C077CA0312C0}" srcOrd="0" destOrd="0" presId="urn:microsoft.com/office/officeart/2005/8/layout/matrix1"/>
    <dgm:cxn modelId="{31960362-7985-4E29-9943-97F3EFA017B0}" type="presOf" srcId="{D136A53F-BE18-4FB4-B40A-CDF4372CAF14}" destId="{9F4A2A0D-75D5-4013-BA3C-12CD18B463E6}" srcOrd="0" destOrd="0" presId="urn:microsoft.com/office/officeart/2005/8/layout/matrix1"/>
    <dgm:cxn modelId="{1CCB1433-617E-467A-AB5D-FD06BB23D3B2}" type="presParOf" srcId="{0EEF0668-2872-4F52-B025-C077CA0312C0}" destId="{DC8279AA-010E-45FB-82E5-98D0FCEC4A74}" srcOrd="0" destOrd="0" presId="urn:microsoft.com/office/officeart/2005/8/layout/matrix1"/>
    <dgm:cxn modelId="{9168A2F6-89AE-4864-BE8D-4C4713B1C43E}" type="presParOf" srcId="{DC8279AA-010E-45FB-82E5-98D0FCEC4A74}" destId="{952F3BC8-F62B-461D-933B-FD6D635E9732}" srcOrd="0" destOrd="0" presId="urn:microsoft.com/office/officeart/2005/8/layout/matrix1"/>
    <dgm:cxn modelId="{CC826E1B-5AF0-458B-8936-B17FCCB9D2E4}" type="presParOf" srcId="{DC8279AA-010E-45FB-82E5-98D0FCEC4A74}" destId="{484732DB-2A64-4C40-8CFB-38BDFC7382C1}" srcOrd="1" destOrd="0" presId="urn:microsoft.com/office/officeart/2005/8/layout/matrix1"/>
    <dgm:cxn modelId="{D0F59C7E-4AEE-4EC5-B17E-D13B60F65022}" type="presParOf" srcId="{DC8279AA-010E-45FB-82E5-98D0FCEC4A74}" destId="{808F4479-D02B-40FD-9861-E994448F2ED0}" srcOrd="2" destOrd="0" presId="urn:microsoft.com/office/officeart/2005/8/layout/matrix1"/>
    <dgm:cxn modelId="{B28467BF-9219-4ACF-B6DB-B1BF5FFD7F89}" type="presParOf" srcId="{DC8279AA-010E-45FB-82E5-98D0FCEC4A74}" destId="{9DAAEAE6-AFF0-4B40-822A-45FDDC44589E}" srcOrd="3" destOrd="0" presId="urn:microsoft.com/office/officeart/2005/8/layout/matrix1"/>
    <dgm:cxn modelId="{FB9E1EE5-F9D9-4D3B-BCEF-0AC576EC7D94}" type="presParOf" srcId="{DC8279AA-010E-45FB-82E5-98D0FCEC4A74}" destId="{69908E86-7675-472A-B032-B2E28F7D3B4B}" srcOrd="4" destOrd="0" presId="urn:microsoft.com/office/officeart/2005/8/layout/matrix1"/>
    <dgm:cxn modelId="{495FC644-F62A-4387-836A-BF4B39FACDF5}" type="presParOf" srcId="{DC8279AA-010E-45FB-82E5-98D0FCEC4A74}" destId="{A317E9EC-28B3-4DCF-8F05-C94A97C0D638}" srcOrd="5" destOrd="0" presId="urn:microsoft.com/office/officeart/2005/8/layout/matrix1"/>
    <dgm:cxn modelId="{2C5B30D2-0429-4DA5-873E-34C2B25054D7}" type="presParOf" srcId="{DC8279AA-010E-45FB-82E5-98D0FCEC4A74}" destId="{E7C12F49-A7A3-4013-8BDC-D44095A78621}" srcOrd="6" destOrd="0" presId="urn:microsoft.com/office/officeart/2005/8/layout/matrix1"/>
    <dgm:cxn modelId="{3B8D1DA5-D771-4A02-A121-1A30A2D626BA}" type="presParOf" srcId="{DC8279AA-010E-45FB-82E5-98D0FCEC4A74}" destId="{571500BA-CE40-4F1C-9199-1DE970E03AF5}" srcOrd="7" destOrd="0" presId="urn:microsoft.com/office/officeart/2005/8/layout/matrix1"/>
    <dgm:cxn modelId="{C1AD1714-E2A1-425B-A6D4-340E14E40E22}" type="presParOf" srcId="{0EEF0668-2872-4F52-B025-C077CA0312C0}" destId="{9F4A2A0D-75D5-4013-BA3C-12CD18B463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E1E211-6A8B-485E-B9C7-A6AE312AA8F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136A53F-BE18-4FB4-B40A-CDF4372CAF14}">
      <dgm:prSet custT="1"/>
      <dgm:spPr/>
      <dgm:t>
        <a:bodyPr/>
        <a:lstStyle/>
        <a:p>
          <a:endParaRPr lang="en-US" sz="2800" dirty="0"/>
        </a:p>
      </dgm:t>
    </dgm:pt>
    <dgm:pt modelId="{C1365B00-1E92-4143-8EC7-B305BA27BC1A}" type="parTrans" cxnId="{BAA81E8E-C51F-40FC-B9FC-C84589FB4CD7}">
      <dgm:prSet/>
      <dgm:spPr/>
      <dgm:t>
        <a:bodyPr/>
        <a:lstStyle/>
        <a:p>
          <a:endParaRPr lang="en-US"/>
        </a:p>
      </dgm:t>
    </dgm:pt>
    <dgm:pt modelId="{49537B60-6754-4909-8B1D-CCF4D0B64F9C}" type="sibTrans" cxnId="{BAA81E8E-C51F-40FC-B9FC-C84589FB4CD7}">
      <dgm:prSet/>
      <dgm:spPr/>
      <dgm:t>
        <a:bodyPr/>
        <a:lstStyle/>
        <a:p>
          <a:endParaRPr lang="en-US"/>
        </a:p>
      </dgm:t>
    </dgm:pt>
    <dgm:pt modelId="{DDDC662C-52A4-497B-A7E9-B050A1AEB6D9}">
      <dgm:prSet custT="1"/>
      <dgm:spPr/>
      <dgm:t>
        <a:bodyPr/>
        <a:lstStyle/>
        <a:p>
          <a:r>
            <a:rPr lang="en-US" sz="5400" dirty="0" smtClean="0">
              <a:effectLst>
                <a:outerShdw blurRad="38100" dist="38100" dir="2700000" algn="tl">
                  <a:srgbClr val="000000">
                    <a:alpha val="43137"/>
                  </a:srgbClr>
                </a:outerShdw>
              </a:effectLst>
            </a:rPr>
            <a:t>Power</a:t>
          </a:r>
          <a:r>
            <a:rPr lang="en-US" sz="4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11.96A.020</a:t>
          </a:r>
          <a:endParaRPr lang="en-US" sz="2800" dirty="0">
            <a:effectLst>
              <a:outerShdw blurRad="38100" dist="38100" dir="2700000" algn="tl">
                <a:srgbClr val="000000">
                  <a:alpha val="43137"/>
                </a:srgbClr>
              </a:outerShdw>
            </a:effectLst>
          </a:endParaRPr>
        </a:p>
      </dgm:t>
    </dgm:pt>
    <dgm:pt modelId="{3388E3D1-ABBB-407A-BAB0-55BD9C8EB1FD}" type="parTrans" cxnId="{0A374653-C982-4271-B5F8-BF5A38D52DCD}">
      <dgm:prSet/>
      <dgm:spPr/>
      <dgm:t>
        <a:bodyPr/>
        <a:lstStyle/>
        <a:p>
          <a:endParaRPr lang="en-US"/>
        </a:p>
      </dgm:t>
    </dgm:pt>
    <dgm:pt modelId="{6EE5F1A2-1ACF-4729-A7A6-BF068D77059A}" type="sibTrans" cxnId="{0A374653-C982-4271-B5F8-BF5A38D52DCD}">
      <dgm:prSet/>
      <dgm:spPr/>
      <dgm:t>
        <a:bodyPr/>
        <a:lstStyle/>
        <a:p>
          <a:endParaRPr lang="en-US"/>
        </a:p>
      </dgm:t>
    </dgm:pt>
    <dgm:pt modelId="{0EEF0668-2872-4F52-B025-C077CA0312C0}" type="pres">
      <dgm:prSet presAssocID="{1FE1E211-6A8B-485E-B9C7-A6AE312AA8F1}" presName="diagram" presStyleCnt="0">
        <dgm:presLayoutVars>
          <dgm:chMax val="1"/>
          <dgm:dir/>
          <dgm:animLvl val="ctr"/>
          <dgm:resizeHandles val="exact"/>
        </dgm:presLayoutVars>
      </dgm:prSet>
      <dgm:spPr/>
      <dgm:t>
        <a:bodyPr/>
        <a:lstStyle/>
        <a:p>
          <a:endParaRPr lang="en-US"/>
        </a:p>
      </dgm:t>
    </dgm:pt>
    <dgm:pt modelId="{DC8279AA-010E-45FB-82E5-98D0FCEC4A74}" type="pres">
      <dgm:prSet presAssocID="{1FE1E211-6A8B-485E-B9C7-A6AE312AA8F1}" presName="matrix" presStyleCnt="0"/>
      <dgm:spPr/>
    </dgm:pt>
    <dgm:pt modelId="{952F3BC8-F62B-461D-933B-FD6D635E9732}" type="pres">
      <dgm:prSet presAssocID="{1FE1E211-6A8B-485E-B9C7-A6AE312AA8F1}" presName="tile1" presStyleLbl="node1" presStyleIdx="0" presStyleCnt="4"/>
      <dgm:spPr/>
      <dgm:t>
        <a:bodyPr/>
        <a:lstStyle/>
        <a:p>
          <a:endParaRPr lang="en-US"/>
        </a:p>
      </dgm:t>
    </dgm:pt>
    <dgm:pt modelId="{484732DB-2A64-4C40-8CFB-38BDFC7382C1}" type="pres">
      <dgm:prSet presAssocID="{1FE1E211-6A8B-485E-B9C7-A6AE312AA8F1}" presName="tile1text" presStyleLbl="node1" presStyleIdx="0" presStyleCnt="4">
        <dgm:presLayoutVars>
          <dgm:chMax val="0"/>
          <dgm:chPref val="0"/>
          <dgm:bulletEnabled val="1"/>
        </dgm:presLayoutVars>
      </dgm:prSet>
      <dgm:spPr/>
      <dgm:t>
        <a:bodyPr/>
        <a:lstStyle/>
        <a:p>
          <a:endParaRPr lang="en-US"/>
        </a:p>
      </dgm:t>
    </dgm:pt>
    <dgm:pt modelId="{808F4479-D02B-40FD-9861-E994448F2ED0}" type="pres">
      <dgm:prSet presAssocID="{1FE1E211-6A8B-485E-B9C7-A6AE312AA8F1}" presName="tile2" presStyleLbl="node1" presStyleIdx="1" presStyleCnt="4"/>
      <dgm:spPr/>
      <dgm:t>
        <a:bodyPr/>
        <a:lstStyle/>
        <a:p>
          <a:endParaRPr lang="en-US"/>
        </a:p>
      </dgm:t>
    </dgm:pt>
    <dgm:pt modelId="{9DAAEAE6-AFF0-4B40-822A-45FDDC44589E}" type="pres">
      <dgm:prSet presAssocID="{1FE1E211-6A8B-485E-B9C7-A6AE312AA8F1}" presName="tile2text" presStyleLbl="node1" presStyleIdx="1" presStyleCnt="4">
        <dgm:presLayoutVars>
          <dgm:chMax val="0"/>
          <dgm:chPref val="0"/>
          <dgm:bulletEnabled val="1"/>
        </dgm:presLayoutVars>
      </dgm:prSet>
      <dgm:spPr/>
      <dgm:t>
        <a:bodyPr/>
        <a:lstStyle/>
        <a:p>
          <a:endParaRPr lang="en-US"/>
        </a:p>
      </dgm:t>
    </dgm:pt>
    <dgm:pt modelId="{69908E86-7675-472A-B032-B2E28F7D3B4B}" type="pres">
      <dgm:prSet presAssocID="{1FE1E211-6A8B-485E-B9C7-A6AE312AA8F1}" presName="tile3" presStyleLbl="node1" presStyleIdx="2" presStyleCnt="4"/>
      <dgm:spPr/>
      <dgm:t>
        <a:bodyPr/>
        <a:lstStyle/>
        <a:p>
          <a:endParaRPr lang="en-US"/>
        </a:p>
      </dgm:t>
    </dgm:pt>
    <dgm:pt modelId="{A317E9EC-28B3-4DCF-8F05-C94A97C0D638}" type="pres">
      <dgm:prSet presAssocID="{1FE1E211-6A8B-485E-B9C7-A6AE312AA8F1}" presName="tile3text" presStyleLbl="node1" presStyleIdx="2" presStyleCnt="4">
        <dgm:presLayoutVars>
          <dgm:chMax val="0"/>
          <dgm:chPref val="0"/>
          <dgm:bulletEnabled val="1"/>
        </dgm:presLayoutVars>
      </dgm:prSet>
      <dgm:spPr/>
      <dgm:t>
        <a:bodyPr/>
        <a:lstStyle/>
        <a:p>
          <a:endParaRPr lang="en-US"/>
        </a:p>
      </dgm:t>
    </dgm:pt>
    <dgm:pt modelId="{E7C12F49-A7A3-4013-8BDC-D44095A78621}" type="pres">
      <dgm:prSet presAssocID="{1FE1E211-6A8B-485E-B9C7-A6AE312AA8F1}" presName="tile4" presStyleLbl="node1" presStyleIdx="3" presStyleCnt="4"/>
      <dgm:spPr/>
      <dgm:t>
        <a:bodyPr/>
        <a:lstStyle/>
        <a:p>
          <a:endParaRPr lang="en-US"/>
        </a:p>
      </dgm:t>
    </dgm:pt>
    <dgm:pt modelId="{571500BA-CE40-4F1C-9199-1DE970E03AF5}" type="pres">
      <dgm:prSet presAssocID="{1FE1E211-6A8B-485E-B9C7-A6AE312AA8F1}" presName="tile4text" presStyleLbl="node1" presStyleIdx="3" presStyleCnt="4">
        <dgm:presLayoutVars>
          <dgm:chMax val="0"/>
          <dgm:chPref val="0"/>
          <dgm:bulletEnabled val="1"/>
        </dgm:presLayoutVars>
      </dgm:prSet>
      <dgm:spPr/>
      <dgm:t>
        <a:bodyPr/>
        <a:lstStyle/>
        <a:p>
          <a:endParaRPr lang="en-US"/>
        </a:p>
      </dgm:t>
    </dgm:pt>
    <dgm:pt modelId="{9F4A2A0D-75D5-4013-BA3C-12CD18B463E6}" type="pres">
      <dgm:prSet presAssocID="{1FE1E211-6A8B-485E-B9C7-A6AE312AA8F1}" presName="centerTile" presStyleLbl="fgShp" presStyleIdx="0" presStyleCnt="1">
        <dgm:presLayoutVars>
          <dgm:chMax val="0"/>
          <dgm:chPref val="0"/>
        </dgm:presLayoutVars>
      </dgm:prSet>
      <dgm:spPr/>
      <dgm:t>
        <a:bodyPr/>
        <a:lstStyle/>
        <a:p>
          <a:endParaRPr lang="en-US"/>
        </a:p>
      </dgm:t>
    </dgm:pt>
  </dgm:ptLst>
  <dgm:cxnLst>
    <dgm:cxn modelId="{391CDEF4-7F8D-44A0-947F-13281C8B9042}" type="presOf" srcId="{DDDC662C-52A4-497B-A7E9-B050A1AEB6D9}" destId="{952F3BC8-F62B-461D-933B-FD6D635E9732}" srcOrd="0" destOrd="0" presId="urn:microsoft.com/office/officeart/2005/8/layout/matrix1"/>
    <dgm:cxn modelId="{51F0086B-D1BA-4D39-8DF6-73F3D7AA8C3B}" type="presOf" srcId="{D136A53F-BE18-4FB4-B40A-CDF4372CAF14}" destId="{9F4A2A0D-75D5-4013-BA3C-12CD18B463E6}" srcOrd="0" destOrd="0" presId="urn:microsoft.com/office/officeart/2005/8/layout/matrix1"/>
    <dgm:cxn modelId="{BC0DDDFD-B3B7-45B6-BA0C-3281756DD6D0}" type="presOf" srcId="{1FE1E211-6A8B-485E-B9C7-A6AE312AA8F1}" destId="{0EEF0668-2872-4F52-B025-C077CA0312C0}" srcOrd="0" destOrd="0" presId="urn:microsoft.com/office/officeart/2005/8/layout/matrix1"/>
    <dgm:cxn modelId="{082A8978-AB0C-4433-A2EA-4AAA187F73FD}" type="presOf" srcId="{DDDC662C-52A4-497B-A7E9-B050A1AEB6D9}" destId="{484732DB-2A64-4C40-8CFB-38BDFC7382C1}" srcOrd="1" destOrd="0" presId="urn:microsoft.com/office/officeart/2005/8/layout/matrix1"/>
    <dgm:cxn modelId="{0A374653-C982-4271-B5F8-BF5A38D52DCD}" srcId="{D136A53F-BE18-4FB4-B40A-CDF4372CAF14}" destId="{DDDC662C-52A4-497B-A7E9-B050A1AEB6D9}" srcOrd="0" destOrd="0" parTransId="{3388E3D1-ABBB-407A-BAB0-55BD9C8EB1FD}" sibTransId="{6EE5F1A2-1ACF-4729-A7A6-BF068D77059A}"/>
    <dgm:cxn modelId="{BAA81E8E-C51F-40FC-B9FC-C84589FB4CD7}" srcId="{1FE1E211-6A8B-485E-B9C7-A6AE312AA8F1}" destId="{D136A53F-BE18-4FB4-B40A-CDF4372CAF14}" srcOrd="0" destOrd="0" parTransId="{C1365B00-1E92-4143-8EC7-B305BA27BC1A}" sibTransId="{49537B60-6754-4909-8B1D-CCF4D0B64F9C}"/>
    <dgm:cxn modelId="{D1B24644-FBB6-4E88-9EB9-2D2CB97970CC}" type="presParOf" srcId="{0EEF0668-2872-4F52-B025-C077CA0312C0}" destId="{DC8279AA-010E-45FB-82E5-98D0FCEC4A74}" srcOrd="0" destOrd="0" presId="urn:microsoft.com/office/officeart/2005/8/layout/matrix1"/>
    <dgm:cxn modelId="{02011DEE-0C32-4C81-B61D-E806662D825E}" type="presParOf" srcId="{DC8279AA-010E-45FB-82E5-98D0FCEC4A74}" destId="{952F3BC8-F62B-461D-933B-FD6D635E9732}" srcOrd="0" destOrd="0" presId="urn:microsoft.com/office/officeart/2005/8/layout/matrix1"/>
    <dgm:cxn modelId="{02C42798-276B-45C8-80EB-A4DC0A0C961C}" type="presParOf" srcId="{DC8279AA-010E-45FB-82E5-98D0FCEC4A74}" destId="{484732DB-2A64-4C40-8CFB-38BDFC7382C1}" srcOrd="1" destOrd="0" presId="urn:microsoft.com/office/officeart/2005/8/layout/matrix1"/>
    <dgm:cxn modelId="{AA8EE4A6-CE58-460E-B2D2-63C69BDE5A6F}" type="presParOf" srcId="{DC8279AA-010E-45FB-82E5-98D0FCEC4A74}" destId="{808F4479-D02B-40FD-9861-E994448F2ED0}" srcOrd="2" destOrd="0" presId="urn:microsoft.com/office/officeart/2005/8/layout/matrix1"/>
    <dgm:cxn modelId="{C6331A9F-2A5F-44DE-B74B-1F453BA14ADC}" type="presParOf" srcId="{DC8279AA-010E-45FB-82E5-98D0FCEC4A74}" destId="{9DAAEAE6-AFF0-4B40-822A-45FDDC44589E}" srcOrd="3" destOrd="0" presId="urn:microsoft.com/office/officeart/2005/8/layout/matrix1"/>
    <dgm:cxn modelId="{1B425888-41AA-486A-8D5B-EEC0D1E477EA}" type="presParOf" srcId="{DC8279AA-010E-45FB-82E5-98D0FCEC4A74}" destId="{69908E86-7675-472A-B032-B2E28F7D3B4B}" srcOrd="4" destOrd="0" presId="urn:microsoft.com/office/officeart/2005/8/layout/matrix1"/>
    <dgm:cxn modelId="{4B174D07-A089-4CF9-B4C8-B3E96273BC21}" type="presParOf" srcId="{DC8279AA-010E-45FB-82E5-98D0FCEC4A74}" destId="{A317E9EC-28B3-4DCF-8F05-C94A97C0D638}" srcOrd="5" destOrd="0" presId="urn:microsoft.com/office/officeart/2005/8/layout/matrix1"/>
    <dgm:cxn modelId="{7BABF4A5-AF07-40DD-8F69-BE698B43E72F}" type="presParOf" srcId="{DC8279AA-010E-45FB-82E5-98D0FCEC4A74}" destId="{E7C12F49-A7A3-4013-8BDC-D44095A78621}" srcOrd="6" destOrd="0" presId="urn:microsoft.com/office/officeart/2005/8/layout/matrix1"/>
    <dgm:cxn modelId="{EDED6FA9-F7A8-4B6A-AA91-946BD6B29741}" type="presParOf" srcId="{DC8279AA-010E-45FB-82E5-98D0FCEC4A74}" destId="{571500BA-CE40-4F1C-9199-1DE970E03AF5}" srcOrd="7" destOrd="0" presId="urn:microsoft.com/office/officeart/2005/8/layout/matrix1"/>
    <dgm:cxn modelId="{90A09D83-7BA6-4691-A859-D27B34DBDCE4}" type="presParOf" srcId="{0EEF0668-2872-4F52-B025-C077CA0312C0}" destId="{9F4A2A0D-75D5-4013-BA3C-12CD18B463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E1E211-6A8B-485E-B9C7-A6AE312AA8F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136A53F-BE18-4FB4-B40A-CDF4372CAF14}">
      <dgm:prSet custT="1"/>
      <dgm:spPr/>
      <dgm:t>
        <a:bodyPr/>
        <a:lstStyle/>
        <a:p>
          <a:endParaRPr lang="en-US" sz="2800" dirty="0"/>
        </a:p>
      </dgm:t>
    </dgm:pt>
    <dgm:pt modelId="{C1365B00-1E92-4143-8EC7-B305BA27BC1A}" type="parTrans" cxnId="{BAA81E8E-C51F-40FC-B9FC-C84589FB4CD7}">
      <dgm:prSet/>
      <dgm:spPr/>
      <dgm:t>
        <a:bodyPr/>
        <a:lstStyle/>
        <a:p>
          <a:endParaRPr lang="en-US"/>
        </a:p>
      </dgm:t>
    </dgm:pt>
    <dgm:pt modelId="{49537B60-6754-4909-8B1D-CCF4D0B64F9C}" type="sibTrans" cxnId="{BAA81E8E-C51F-40FC-B9FC-C84589FB4CD7}">
      <dgm:prSet/>
      <dgm:spPr/>
      <dgm:t>
        <a:bodyPr/>
        <a:lstStyle/>
        <a:p>
          <a:endParaRPr lang="en-US"/>
        </a:p>
      </dgm:t>
    </dgm:pt>
    <dgm:pt modelId="{DDDC662C-52A4-497B-A7E9-B050A1AEB6D9}">
      <dgm:prSet custT="1"/>
      <dgm:spPr/>
      <dgm:t>
        <a:bodyPr/>
        <a:lstStyle/>
        <a:p>
          <a:endParaRPr lang="en-US" sz="2800" dirty="0">
            <a:effectLst>
              <a:outerShdw blurRad="38100" dist="38100" dir="2700000" algn="tl">
                <a:srgbClr val="000000">
                  <a:alpha val="43137"/>
                </a:srgbClr>
              </a:outerShdw>
            </a:effectLst>
          </a:endParaRPr>
        </a:p>
      </dgm:t>
    </dgm:pt>
    <dgm:pt modelId="{3388E3D1-ABBB-407A-BAB0-55BD9C8EB1FD}" type="parTrans" cxnId="{0A374653-C982-4271-B5F8-BF5A38D52DCD}">
      <dgm:prSet/>
      <dgm:spPr/>
      <dgm:t>
        <a:bodyPr/>
        <a:lstStyle/>
        <a:p>
          <a:endParaRPr lang="en-US"/>
        </a:p>
      </dgm:t>
    </dgm:pt>
    <dgm:pt modelId="{6EE5F1A2-1ACF-4729-A7A6-BF068D77059A}" type="sibTrans" cxnId="{0A374653-C982-4271-B5F8-BF5A38D52DCD}">
      <dgm:prSet/>
      <dgm:spPr/>
      <dgm:t>
        <a:bodyPr/>
        <a:lstStyle/>
        <a:p>
          <a:endParaRPr lang="en-US"/>
        </a:p>
      </dgm:t>
    </dgm:pt>
    <dgm:pt modelId="{A0396B5C-2C25-46F7-BB57-F5D4E45B2AC8}">
      <dgm:prSet custT="1"/>
      <dgm:spPr/>
      <dgm:t>
        <a:bodyPr/>
        <a:lstStyle/>
        <a:p>
          <a:endParaRPr lang="en-US" sz="2800" dirty="0">
            <a:effectLst>
              <a:outerShdw blurRad="38100" dist="38100" dir="2700000" algn="tl">
                <a:srgbClr val="000000">
                  <a:alpha val="43137"/>
                </a:srgbClr>
              </a:outerShdw>
            </a:effectLst>
          </a:endParaRPr>
        </a:p>
      </dgm:t>
    </dgm:pt>
    <dgm:pt modelId="{41E7E09D-543D-417B-9DD2-B89178B0FCCB}" type="parTrans" cxnId="{F3B42D73-E774-43B0-AE88-ED8AE7D7DB48}">
      <dgm:prSet/>
      <dgm:spPr/>
      <dgm:t>
        <a:bodyPr/>
        <a:lstStyle/>
        <a:p>
          <a:endParaRPr lang="en-US"/>
        </a:p>
      </dgm:t>
    </dgm:pt>
    <dgm:pt modelId="{C1979613-3EC6-438A-9CFE-B111AF0347E4}" type="sibTrans" cxnId="{F3B42D73-E774-43B0-AE88-ED8AE7D7DB48}">
      <dgm:prSet/>
      <dgm:spPr/>
      <dgm:t>
        <a:bodyPr/>
        <a:lstStyle/>
        <a:p>
          <a:endParaRPr lang="en-US"/>
        </a:p>
      </dgm:t>
    </dgm:pt>
    <dgm:pt modelId="{A8F62C47-7121-4A18-8F55-0C2F04539C15}">
      <dgm:prSet custT="1"/>
      <dgm:spPr/>
      <dgm:t>
        <a:bodyPr/>
        <a:lstStyle/>
        <a:p>
          <a:endParaRPr lang="en-US" sz="2800" dirty="0">
            <a:effectLst>
              <a:outerShdw blurRad="38100" dist="38100" dir="2700000" algn="tl">
                <a:srgbClr val="000000">
                  <a:alpha val="43137"/>
                </a:srgbClr>
              </a:outerShdw>
            </a:effectLst>
          </a:endParaRPr>
        </a:p>
      </dgm:t>
    </dgm:pt>
    <dgm:pt modelId="{EC0E10C6-64E8-471B-974D-8C1B84510A55}" type="parTrans" cxnId="{CB2E175D-3CB4-44B5-AF12-16E9E4550A1D}">
      <dgm:prSet/>
      <dgm:spPr/>
      <dgm:t>
        <a:bodyPr/>
        <a:lstStyle/>
        <a:p>
          <a:endParaRPr lang="en-US"/>
        </a:p>
      </dgm:t>
    </dgm:pt>
    <dgm:pt modelId="{CD8EDCB1-B638-45CB-B6CA-D0EB0CA6FA15}" type="sibTrans" cxnId="{CB2E175D-3CB4-44B5-AF12-16E9E4550A1D}">
      <dgm:prSet/>
      <dgm:spPr/>
      <dgm:t>
        <a:bodyPr/>
        <a:lstStyle/>
        <a:p>
          <a:endParaRPr lang="en-US"/>
        </a:p>
      </dgm:t>
    </dgm:pt>
    <dgm:pt modelId="{5B9A35DC-3FF5-4793-A187-48206B66DDB7}">
      <dgm:prSet custT="1"/>
      <dgm:spPr/>
      <dgm:t>
        <a:bodyPr/>
        <a:lstStyle/>
        <a:p>
          <a:r>
            <a:rPr lang="en-US" sz="4800" dirty="0" smtClean="0">
              <a:effectLst>
                <a:outerShdw blurRad="38100" dist="38100" dir="2700000" algn="tl">
                  <a:srgbClr val="000000">
                    <a:alpha val="43137"/>
                  </a:srgbClr>
                </a:outerShdw>
              </a:effectLst>
            </a:rPr>
            <a:t>Jurisdiction </a:t>
          </a:r>
          <a:r>
            <a:rPr lang="en-US" sz="37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11.96A.040</a:t>
          </a:r>
          <a:endParaRPr lang="en-US" sz="3700" dirty="0">
            <a:effectLst>
              <a:outerShdw blurRad="38100" dist="38100" dir="2700000" algn="tl">
                <a:srgbClr val="000000">
                  <a:alpha val="43137"/>
                </a:srgbClr>
              </a:outerShdw>
            </a:effectLst>
          </a:endParaRPr>
        </a:p>
      </dgm:t>
    </dgm:pt>
    <dgm:pt modelId="{A107D545-FAB8-4576-898C-2CBC619F47B3}" type="parTrans" cxnId="{F476950A-592B-4206-B461-49A89D17A9B6}">
      <dgm:prSet/>
      <dgm:spPr/>
      <dgm:t>
        <a:bodyPr/>
        <a:lstStyle/>
        <a:p>
          <a:endParaRPr lang="en-US"/>
        </a:p>
      </dgm:t>
    </dgm:pt>
    <dgm:pt modelId="{9F694583-3FDD-406F-A1D8-6D29D5EBB0EC}" type="sibTrans" cxnId="{F476950A-592B-4206-B461-49A89D17A9B6}">
      <dgm:prSet/>
      <dgm:spPr/>
      <dgm:t>
        <a:bodyPr/>
        <a:lstStyle/>
        <a:p>
          <a:endParaRPr lang="en-US"/>
        </a:p>
      </dgm:t>
    </dgm:pt>
    <dgm:pt modelId="{0EEF0668-2872-4F52-B025-C077CA0312C0}" type="pres">
      <dgm:prSet presAssocID="{1FE1E211-6A8B-485E-B9C7-A6AE312AA8F1}" presName="diagram" presStyleCnt="0">
        <dgm:presLayoutVars>
          <dgm:chMax val="1"/>
          <dgm:dir/>
          <dgm:animLvl val="ctr"/>
          <dgm:resizeHandles val="exact"/>
        </dgm:presLayoutVars>
      </dgm:prSet>
      <dgm:spPr/>
      <dgm:t>
        <a:bodyPr/>
        <a:lstStyle/>
        <a:p>
          <a:endParaRPr lang="en-US"/>
        </a:p>
      </dgm:t>
    </dgm:pt>
    <dgm:pt modelId="{DC8279AA-010E-45FB-82E5-98D0FCEC4A74}" type="pres">
      <dgm:prSet presAssocID="{1FE1E211-6A8B-485E-B9C7-A6AE312AA8F1}" presName="matrix" presStyleCnt="0"/>
      <dgm:spPr/>
    </dgm:pt>
    <dgm:pt modelId="{952F3BC8-F62B-461D-933B-FD6D635E9732}" type="pres">
      <dgm:prSet presAssocID="{1FE1E211-6A8B-485E-B9C7-A6AE312AA8F1}" presName="tile1" presStyleLbl="node1" presStyleIdx="0" presStyleCnt="4"/>
      <dgm:spPr/>
      <dgm:t>
        <a:bodyPr/>
        <a:lstStyle/>
        <a:p>
          <a:endParaRPr lang="en-US"/>
        </a:p>
      </dgm:t>
    </dgm:pt>
    <dgm:pt modelId="{484732DB-2A64-4C40-8CFB-38BDFC7382C1}" type="pres">
      <dgm:prSet presAssocID="{1FE1E211-6A8B-485E-B9C7-A6AE312AA8F1}" presName="tile1text" presStyleLbl="node1" presStyleIdx="0" presStyleCnt="4">
        <dgm:presLayoutVars>
          <dgm:chMax val="0"/>
          <dgm:chPref val="0"/>
          <dgm:bulletEnabled val="1"/>
        </dgm:presLayoutVars>
      </dgm:prSet>
      <dgm:spPr/>
      <dgm:t>
        <a:bodyPr/>
        <a:lstStyle/>
        <a:p>
          <a:endParaRPr lang="en-US"/>
        </a:p>
      </dgm:t>
    </dgm:pt>
    <dgm:pt modelId="{808F4479-D02B-40FD-9861-E994448F2ED0}" type="pres">
      <dgm:prSet presAssocID="{1FE1E211-6A8B-485E-B9C7-A6AE312AA8F1}" presName="tile2" presStyleLbl="node1" presStyleIdx="1" presStyleCnt="4"/>
      <dgm:spPr/>
      <dgm:t>
        <a:bodyPr/>
        <a:lstStyle/>
        <a:p>
          <a:endParaRPr lang="en-US"/>
        </a:p>
      </dgm:t>
    </dgm:pt>
    <dgm:pt modelId="{9DAAEAE6-AFF0-4B40-822A-45FDDC44589E}" type="pres">
      <dgm:prSet presAssocID="{1FE1E211-6A8B-485E-B9C7-A6AE312AA8F1}" presName="tile2text" presStyleLbl="node1" presStyleIdx="1" presStyleCnt="4">
        <dgm:presLayoutVars>
          <dgm:chMax val="0"/>
          <dgm:chPref val="0"/>
          <dgm:bulletEnabled val="1"/>
        </dgm:presLayoutVars>
      </dgm:prSet>
      <dgm:spPr/>
      <dgm:t>
        <a:bodyPr/>
        <a:lstStyle/>
        <a:p>
          <a:endParaRPr lang="en-US"/>
        </a:p>
      </dgm:t>
    </dgm:pt>
    <dgm:pt modelId="{69908E86-7675-472A-B032-B2E28F7D3B4B}" type="pres">
      <dgm:prSet presAssocID="{1FE1E211-6A8B-485E-B9C7-A6AE312AA8F1}" presName="tile3" presStyleLbl="node1" presStyleIdx="2" presStyleCnt="4"/>
      <dgm:spPr/>
      <dgm:t>
        <a:bodyPr/>
        <a:lstStyle/>
        <a:p>
          <a:endParaRPr lang="en-US"/>
        </a:p>
      </dgm:t>
    </dgm:pt>
    <dgm:pt modelId="{A317E9EC-28B3-4DCF-8F05-C94A97C0D638}" type="pres">
      <dgm:prSet presAssocID="{1FE1E211-6A8B-485E-B9C7-A6AE312AA8F1}" presName="tile3text" presStyleLbl="node1" presStyleIdx="2" presStyleCnt="4">
        <dgm:presLayoutVars>
          <dgm:chMax val="0"/>
          <dgm:chPref val="0"/>
          <dgm:bulletEnabled val="1"/>
        </dgm:presLayoutVars>
      </dgm:prSet>
      <dgm:spPr/>
      <dgm:t>
        <a:bodyPr/>
        <a:lstStyle/>
        <a:p>
          <a:endParaRPr lang="en-US"/>
        </a:p>
      </dgm:t>
    </dgm:pt>
    <dgm:pt modelId="{E7C12F49-A7A3-4013-8BDC-D44095A78621}" type="pres">
      <dgm:prSet presAssocID="{1FE1E211-6A8B-485E-B9C7-A6AE312AA8F1}" presName="tile4" presStyleLbl="node1" presStyleIdx="3" presStyleCnt="4"/>
      <dgm:spPr/>
      <dgm:t>
        <a:bodyPr/>
        <a:lstStyle/>
        <a:p>
          <a:endParaRPr lang="en-US"/>
        </a:p>
      </dgm:t>
    </dgm:pt>
    <dgm:pt modelId="{571500BA-CE40-4F1C-9199-1DE970E03AF5}" type="pres">
      <dgm:prSet presAssocID="{1FE1E211-6A8B-485E-B9C7-A6AE312AA8F1}" presName="tile4text" presStyleLbl="node1" presStyleIdx="3" presStyleCnt="4">
        <dgm:presLayoutVars>
          <dgm:chMax val="0"/>
          <dgm:chPref val="0"/>
          <dgm:bulletEnabled val="1"/>
        </dgm:presLayoutVars>
      </dgm:prSet>
      <dgm:spPr/>
      <dgm:t>
        <a:bodyPr/>
        <a:lstStyle/>
        <a:p>
          <a:endParaRPr lang="en-US"/>
        </a:p>
      </dgm:t>
    </dgm:pt>
    <dgm:pt modelId="{9F4A2A0D-75D5-4013-BA3C-12CD18B463E6}" type="pres">
      <dgm:prSet presAssocID="{1FE1E211-6A8B-485E-B9C7-A6AE312AA8F1}" presName="centerTile" presStyleLbl="fgShp" presStyleIdx="0" presStyleCnt="1">
        <dgm:presLayoutVars>
          <dgm:chMax val="0"/>
          <dgm:chPref val="0"/>
        </dgm:presLayoutVars>
      </dgm:prSet>
      <dgm:spPr/>
      <dgm:t>
        <a:bodyPr/>
        <a:lstStyle/>
        <a:p>
          <a:endParaRPr lang="en-US"/>
        </a:p>
      </dgm:t>
    </dgm:pt>
  </dgm:ptLst>
  <dgm:cxnLst>
    <dgm:cxn modelId="{625F6DC1-34BB-495A-BE57-30C5B2A59656}" type="presOf" srcId="{D136A53F-BE18-4FB4-B40A-CDF4372CAF14}" destId="{9F4A2A0D-75D5-4013-BA3C-12CD18B463E6}" srcOrd="0" destOrd="0" presId="urn:microsoft.com/office/officeart/2005/8/layout/matrix1"/>
    <dgm:cxn modelId="{D203C457-A8C8-46FC-AFE4-5FD5E2E1569A}" type="presOf" srcId="{A0396B5C-2C25-46F7-BB57-F5D4E45B2AC8}" destId="{9DAAEAE6-AFF0-4B40-822A-45FDDC44589E}" srcOrd="1" destOrd="0" presId="urn:microsoft.com/office/officeart/2005/8/layout/matrix1"/>
    <dgm:cxn modelId="{F3B42D73-E774-43B0-AE88-ED8AE7D7DB48}" srcId="{D136A53F-BE18-4FB4-B40A-CDF4372CAF14}" destId="{A0396B5C-2C25-46F7-BB57-F5D4E45B2AC8}" srcOrd="1" destOrd="0" parTransId="{41E7E09D-543D-417B-9DD2-B89178B0FCCB}" sibTransId="{C1979613-3EC6-438A-9CFE-B111AF0347E4}"/>
    <dgm:cxn modelId="{87439D6B-FDDA-4547-9069-8BB479BFE27C}" type="presOf" srcId="{A8F62C47-7121-4A18-8F55-0C2F04539C15}" destId="{69908E86-7675-472A-B032-B2E28F7D3B4B}" srcOrd="0" destOrd="0" presId="urn:microsoft.com/office/officeart/2005/8/layout/matrix1"/>
    <dgm:cxn modelId="{BCC30191-320E-4C85-8047-2E75F068982B}" type="presOf" srcId="{A8F62C47-7121-4A18-8F55-0C2F04539C15}" destId="{A317E9EC-28B3-4DCF-8F05-C94A97C0D638}" srcOrd="1" destOrd="0" presId="urn:microsoft.com/office/officeart/2005/8/layout/matrix1"/>
    <dgm:cxn modelId="{B1DEB635-FD92-4BE4-B25E-ED6BE9A784A8}" type="presOf" srcId="{5B9A35DC-3FF5-4793-A187-48206B66DDB7}" destId="{571500BA-CE40-4F1C-9199-1DE970E03AF5}" srcOrd="1" destOrd="0" presId="urn:microsoft.com/office/officeart/2005/8/layout/matrix1"/>
    <dgm:cxn modelId="{CB2E175D-3CB4-44B5-AF12-16E9E4550A1D}" srcId="{D136A53F-BE18-4FB4-B40A-CDF4372CAF14}" destId="{A8F62C47-7121-4A18-8F55-0C2F04539C15}" srcOrd="2" destOrd="0" parTransId="{EC0E10C6-64E8-471B-974D-8C1B84510A55}" sibTransId="{CD8EDCB1-B638-45CB-B6CA-D0EB0CA6FA15}"/>
    <dgm:cxn modelId="{EB116CD3-70AB-4C7F-AA85-977CCC3E4B6D}" type="presOf" srcId="{DDDC662C-52A4-497B-A7E9-B050A1AEB6D9}" destId="{484732DB-2A64-4C40-8CFB-38BDFC7382C1}" srcOrd="1" destOrd="0" presId="urn:microsoft.com/office/officeart/2005/8/layout/matrix1"/>
    <dgm:cxn modelId="{DB86FB1F-FDDB-44DF-B0C7-B05536A478E4}" type="presOf" srcId="{5B9A35DC-3FF5-4793-A187-48206B66DDB7}" destId="{E7C12F49-A7A3-4013-8BDC-D44095A78621}" srcOrd="0" destOrd="0" presId="urn:microsoft.com/office/officeart/2005/8/layout/matrix1"/>
    <dgm:cxn modelId="{F476950A-592B-4206-B461-49A89D17A9B6}" srcId="{D136A53F-BE18-4FB4-B40A-CDF4372CAF14}" destId="{5B9A35DC-3FF5-4793-A187-48206B66DDB7}" srcOrd="3" destOrd="0" parTransId="{A107D545-FAB8-4576-898C-2CBC619F47B3}" sibTransId="{9F694583-3FDD-406F-A1D8-6D29D5EBB0EC}"/>
    <dgm:cxn modelId="{B189E0EC-D721-4ED3-B656-8CD7882CA572}" type="presOf" srcId="{A0396B5C-2C25-46F7-BB57-F5D4E45B2AC8}" destId="{808F4479-D02B-40FD-9861-E994448F2ED0}" srcOrd="0" destOrd="0" presId="urn:microsoft.com/office/officeart/2005/8/layout/matrix1"/>
    <dgm:cxn modelId="{0A374653-C982-4271-B5F8-BF5A38D52DCD}" srcId="{D136A53F-BE18-4FB4-B40A-CDF4372CAF14}" destId="{DDDC662C-52A4-497B-A7E9-B050A1AEB6D9}" srcOrd="0" destOrd="0" parTransId="{3388E3D1-ABBB-407A-BAB0-55BD9C8EB1FD}" sibTransId="{6EE5F1A2-1ACF-4729-A7A6-BF068D77059A}"/>
    <dgm:cxn modelId="{65A951A2-8679-46DB-952C-D9C2D45EE808}" type="presOf" srcId="{DDDC662C-52A4-497B-A7E9-B050A1AEB6D9}" destId="{952F3BC8-F62B-461D-933B-FD6D635E9732}" srcOrd="0" destOrd="0" presId="urn:microsoft.com/office/officeart/2005/8/layout/matrix1"/>
    <dgm:cxn modelId="{BAA81E8E-C51F-40FC-B9FC-C84589FB4CD7}" srcId="{1FE1E211-6A8B-485E-B9C7-A6AE312AA8F1}" destId="{D136A53F-BE18-4FB4-B40A-CDF4372CAF14}" srcOrd="0" destOrd="0" parTransId="{C1365B00-1E92-4143-8EC7-B305BA27BC1A}" sibTransId="{49537B60-6754-4909-8B1D-CCF4D0B64F9C}"/>
    <dgm:cxn modelId="{5EB2D09A-FD00-4E1B-911A-117C9D9A600E}" type="presOf" srcId="{1FE1E211-6A8B-485E-B9C7-A6AE312AA8F1}" destId="{0EEF0668-2872-4F52-B025-C077CA0312C0}" srcOrd="0" destOrd="0" presId="urn:microsoft.com/office/officeart/2005/8/layout/matrix1"/>
    <dgm:cxn modelId="{A7879113-CAFC-4F88-9657-21B7EDADFD5C}" type="presParOf" srcId="{0EEF0668-2872-4F52-B025-C077CA0312C0}" destId="{DC8279AA-010E-45FB-82E5-98D0FCEC4A74}" srcOrd="0" destOrd="0" presId="urn:microsoft.com/office/officeart/2005/8/layout/matrix1"/>
    <dgm:cxn modelId="{28781B34-014F-4441-B208-C1EBC2976076}" type="presParOf" srcId="{DC8279AA-010E-45FB-82E5-98D0FCEC4A74}" destId="{952F3BC8-F62B-461D-933B-FD6D635E9732}" srcOrd="0" destOrd="0" presId="urn:microsoft.com/office/officeart/2005/8/layout/matrix1"/>
    <dgm:cxn modelId="{04D919E7-D688-4AA8-805F-FCADE8263DA2}" type="presParOf" srcId="{DC8279AA-010E-45FB-82E5-98D0FCEC4A74}" destId="{484732DB-2A64-4C40-8CFB-38BDFC7382C1}" srcOrd="1" destOrd="0" presId="urn:microsoft.com/office/officeart/2005/8/layout/matrix1"/>
    <dgm:cxn modelId="{5130BC39-8F16-4E93-BA15-F5CB830D0AC4}" type="presParOf" srcId="{DC8279AA-010E-45FB-82E5-98D0FCEC4A74}" destId="{808F4479-D02B-40FD-9861-E994448F2ED0}" srcOrd="2" destOrd="0" presId="urn:microsoft.com/office/officeart/2005/8/layout/matrix1"/>
    <dgm:cxn modelId="{B17E0710-3106-4ED9-845A-5CA387FE4E2E}" type="presParOf" srcId="{DC8279AA-010E-45FB-82E5-98D0FCEC4A74}" destId="{9DAAEAE6-AFF0-4B40-822A-45FDDC44589E}" srcOrd="3" destOrd="0" presId="urn:microsoft.com/office/officeart/2005/8/layout/matrix1"/>
    <dgm:cxn modelId="{CCF63778-C025-4A28-9C57-F80A57BF97F2}" type="presParOf" srcId="{DC8279AA-010E-45FB-82E5-98D0FCEC4A74}" destId="{69908E86-7675-472A-B032-B2E28F7D3B4B}" srcOrd="4" destOrd="0" presId="urn:microsoft.com/office/officeart/2005/8/layout/matrix1"/>
    <dgm:cxn modelId="{DCACDD35-9459-44CB-A8A7-668EB7198C87}" type="presParOf" srcId="{DC8279AA-010E-45FB-82E5-98D0FCEC4A74}" destId="{A317E9EC-28B3-4DCF-8F05-C94A97C0D638}" srcOrd="5" destOrd="0" presId="urn:microsoft.com/office/officeart/2005/8/layout/matrix1"/>
    <dgm:cxn modelId="{0E00BA66-A22E-4796-8342-68686C1B4BB2}" type="presParOf" srcId="{DC8279AA-010E-45FB-82E5-98D0FCEC4A74}" destId="{E7C12F49-A7A3-4013-8BDC-D44095A78621}" srcOrd="6" destOrd="0" presId="urn:microsoft.com/office/officeart/2005/8/layout/matrix1"/>
    <dgm:cxn modelId="{DD1CB6BF-B72F-44B8-BAB5-9CEF81F1708F}" type="presParOf" srcId="{DC8279AA-010E-45FB-82E5-98D0FCEC4A74}" destId="{571500BA-CE40-4F1C-9199-1DE970E03AF5}" srcOrd="7" destOrd="0" presId="urn:microsoft.com/office/officeart/2005/8/layout/matrix1"/>
    <dgm:cxn modelId="{38BADB3D-6313-4093-82C6-58D583C32746}" type="presParOf" srcId="{0EEF0668-2872-4F52-B025-C077CA0312C0}" destId="{9F4A2A0D-75D5-4013-BA3C-12CD18B463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E1E211-6A8B-485E-B9C7-A6AE312AA8F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DDC662C-52A4-497B-A7E9-B050A1AEB6D9}">
      <dgm:prSet custT="1"/>
      <dgm:spPr/>
      <dgm:t>
        <a:bodyPr/>
        <a:lstStyle/>
        <a:p>
          <a:endParaRPr lang="en-US" sz="2800" dirty="0">
            <a:effectLst>
              <a:outerShdw blurRad="38100" dist="38100" dir="2700000" algn="tl">
                <a:srgbClr val="000000">
                  <a:alpha val="43137"/>
                </a:srgbClr>
              </a:outerShdw>
            </a:effectLst>
          </a:endParaRPr>
        </a:p>
      </dgm:t>
    </dgm:pt>
    <dgm:pt modelId="{3388E3D1-ABBB-407A-BAB0-55BD9C8EB1FD}" type="parTrans" cxnId="{0A374653-C982-4271-B5F8-BF5A38D52DCD}">
      <dgm:prSet/>
      <dgm:spPr/>
      <dgm:t>
        <a:bodyPr/>
        <a:lstStyle/>
        <a:p>
          <a:endParaRPr lang="en-US"/>
        </a:p>
      </dgm:t>
    </dgm:pt>
    <dgm:pt modelId="{6EE5F1A2-1ACF-4729-A7A6-BF068D77059A}" type="sibTrans" cxnId="{0A374653-C982-4271-B5F8-BF5A38D52DCD}">
      <dgm:prSet/>
      <dgm:spPr/>
      <dgm:t>
        <a:bodyPr/>
        <a:lstStyle/>
        <a:p>
          <a:endParaRPr lang="en-US"/>
        </a:p>
      </dgm:t>
    </dgm:pt>
    <dgm:pt modelId="{A0396B5C-2C25-46F7-BB57-F5D4E45B2AC8}">
      <dgm:prSet custT="1"/>
      <dgm:spPr/>
      <dgm:t>
        <a:bodyPr/>
        <a:lstStyle/>
        <a:p>
          <a:r>
            <a:rPr lang="en-US" sz="5400" dirty="0" smtClean="0">
              <a:effectLst>
                <a:outerShdw blurRad="38100" dist="38100" dir="2700000" algn="tl">
                  <a:srgbClr val="000000">
                    <a:alpha val="43137"/>
                  </a:srgbClr>
                </a:outerShdw>
              </a:effectLst>
            </a:rPr>
            <a:t>Matter</a:t>
          </a:r>
          <a:r>
            <a:rPr lang="en-US" sz="37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11.96A.030(2)</a:t>
          </a:r>
          <a:endParaRPr lang="en-US" sz="2800" dirty="0">
            <a:effectLst>
              <a:outerShdw blurRad="38100" dist="38100" dir="2700000" algn="tl">
                <a:srgbClr val="000000">
                  <a:alpha val="43137"/>
                </a:srgbClr>
              </a:outerShdw>
            </a:effectLst>
          </a:endParaRPr>
        </a:p>
      </dgm:t>
    </dgm:pt>
    <dgm:pt modelId="{41E7E09D-543D-417B-9DD2-B89178B0FCCB}" type="parTrans" cxnId="{F3B42D73-E774-43B0-AE88-ED8AE7D7DB48}">
      <dgm:prSet/>
      <dgm:spPr/>
      <dgm:t>
        <a:bodyPr/>
        <a:lstStyle/>
        <a:p>
          <a:endParaRPr lang="en-US"/>
        </a:p>
      </dgm:t>
    </dgm:pt>
    <dgm:pt modelId="{C1979613-3EC6-438A-9CFE-B111AF0347E4}" type="sibTrans" cxnId="{F3B42D73-E774-43B0-AE88-ED8AE7D7DB48}">
      <dgm:prSet/>
      <dgm:spPr/>
      <dgm:t>
        <a:bodyPr/>
        <a:lstStyle/>
        <a:p>
          <a:endParaRPr lang="en-US"/>
        </a:p>
      </dgm:t>
    </dgm:pt>
    <dgm:pt modelId="{A8F62C47-7121-4A18-8F55-0C2F04539C15}">
      <dgm:prSet custT="1"/>
      <dgm:spPr/>
      <dgm:t>
        <a:bodyPr/>
        <a:lstStyle/>
        <a:p>
          <a:endParaRPr lang="en-US" sz="2800" dirty="0">
            <a:effectLst>
              <a:outerShdw blurRad="38100" dist="38100" dir="2700000" algn="tl">
                <a:srgbClr val="000000">
                  <a:alpha val="43137"/>
                </a:srgbClr>
              </a:outerShdw>
            </a:effectLst>
          </a:endParaRPr>
        </a:p>
      </dgm:t>
    </dgm:pt>
    <dgm:pt modelId="{EC0E10C6-64E8-471B-974D-8C1B84510A55}" type="parTrans" cxnId="{CB2E175D-3CB4-44B5-AF12-16E9E4550A1D}">
      <dgm:prSet/>
      <dgm:spPr/>
      <dgm:t>
        <a:bodyPr/>
        <a:lstStyle/>
        <a:p>
          <a:endParaRPr lang="en-US"/>
        </a:p>
      </dgm:t>
    </dgm:pt>
    <dgm:pt modelId="{CD8EDCB1-B638-45CB-B6CA-D0EB0CA6FA15}" type="sibTrans" cxnId="{CB2E175D-3CB4-44B5-AF12-16E9E4550A1D}">
      <dgm:prSet/>
      <dgm:spPr/>
      <dgm:t>
        <a:bodyPr/>
        <a:lstStyle/>
        <a:p>
          <a:endParaRPr lang="en-US"/>
        </a:p>
      </dgm:t>
    </dgm:pt>
    <dgm:pt modelId="{5B9A35DC-3FF5-4793-A187-48206B66DDB7}">
      <dgm:prSet custT="1"/>
      <dgm:spPr/>
      <dgm:t>
        <a:bodyPr/>
        <a:lstStyle/>
        <a:p>
          <a:endParaRPr lang="en-US" sz="3700" dirty="0">
            <a:effectLst>
              <a:outerShdw blurRad="38100" dist="38100" dir="2700000" algn="tl">
                <a:srgbClr val="000000">
                  <a:alpha val="43137"/>
                </a:srgbClr>
              </a:outerShdw>
            </a:effectLst>
          </a:endParaRPr>
        </a:p>
      </dgm:t>
    </dgm:pt>
    <dgm:pt modelId="{A107D545-FAB8-4576-898C-2CBC619F47B3}" type="parTrans" cxnId="{F476950A-592B-4206-B461-49A89D17A9B6}">
      <dgm:prSet/>
      <dgm:spPr/>
      <dgm:t>
        <a:bodyPr/>
        <a:lstStyle/>
        <a:p>
          <a:endParaRPr lang="en-US"/>
        </a:p>
      </dgm:t>
    </dgm:pt>
    <dgm:pt modelId="{9F694583-3FDD-406F-A1D8-6D29D5EBB0EC}" type="sibTrans" cxnId="{F476950A-592B-4206-B461-49A89D17A9B6}">
      <dgm:prSet/>
      <dgm:spPr/>
      <dgm:t>
        <a:bodyPr/>
        <a:lstStyle/>
        <a:p>
          <a:endParaRPr lang="en-US"/>
        </a:p>
      </dgm:t>
    </dgm:pt>
    <dgm:pt modelId="{D136A53F-BE18-4FB4-B40A-CDF4372CAF14}">
      <dgm:prSet custT="1"/>
      <dgm:spPr/>
      <dgm:t>
        <a:bodyPr/>
        <a:lstStyle/>
        <a:p>
          <a:endParaRPr lang="en-US" sz="2800" dirty="0"/>
        </a:p>
      </dgm:t>
    </dgm:pt>
    <dgm:pt modelId="{49537B60-6754-4909-8B1D-CCF4D0B64F9C}" type="sibTrans" cxnId="{BAA81E8E-C51F-40FC-B9FC-C84589FB4CD7}">
      <dgm:prSet/>
      <dgm:spPr/>
      <dgm:t>
        <a:bodyPr/>
        <a:lstStyle/>
        <a:p>
          <a:endParaRPr lang="en-US"/>
        </a:p>
      </dgm:t>
    </dgm:pt>
    <dgm:pt modelId="{C1365B00-1E92-4143-8EC7-B305BA27BC1A}" type="parTrans" cxnId="{BAA81E8E-C51F-40FC-B9FC-C84589FB4CD7}">
      <dgm:prSet/>
      <dgm:spPr/>
      <dgm:t>
        <a:bodyPr/>
        <a:lstStyle/>
        <a:p>
          <a:endParaRPr lang="en-US"/>
        </a:p>
      </dgm:t>
    </dgm:pt>
    <dgm:pt modelId="{0EEF0668-2872-4F52-B025-C077CA0312C0}" type="pres">
      <dgm:prSet presAssocID="{1FE1E211-6A8B-485E-B9C7-A6AE312AA8F1}" presName="diagram" presStyleCnt="0">
        <dgm:presLayoutVars>
          <dgm:chMax val="1"/>
          <dgm:dir/>
          <dgm:animLvl val="ctr"/>
          <dgm:resizeHandles val="exact"/>
        </dgm:presLayoutVars>
      </dgm:prSet>
      <dgm:spPr/>
      <dgm:t>
        <a:bodyPr/>
        <a:lstStyle/>
        <a:p>
          <a:endParaRPr lang="en-US"/>
        </a:p>
      </dgm:t>
    </dgm:pt>
    <dgm:pt modelId="{DC8279AA-010E-45FB-82E5-98D0FCEC4A74}" type="pres">
      <dgm:prSet presAssocID="{1FE1E211-6A8B-485E-B9C7-A6AE312AA8F1}" presName="matrix" presStyleCnt="0"/>
      <dgm:spPr/>
    </dgm:pt>
    <dgm:pt modelId="{952F3BC8-F62B-461D-933B-FD6D635E9732}" type="pres">
      <dgm:prSet presAssocID="{1FE1E211-6A8B-485E-B9C7-A6AE312AA8F1}" presName="tile1" presStyleLbl="node1" presStyleIdx="0" presStyleCnt="4"/>
      <dgm:spPr/>
      <dgm:t>
        <a:bodyPr/>
        <a:lstStyle/>
        <a:p>
          <a:endParaRPr lang="en-US"/>
        </a:p>
      </dgm:t>
    </dgm:pt>
    <dgm:pt modelId="{484732DB-2A64-4C40-8CFB-38BDFC7382C1}" type="pres">
      <dgm:prSet presAssocID="{1FE1E211-6A8B-485E-B9C7-A6AE312AA8F1}" presName="tile1text" presStyleLbl="node1" presStyleIdx="0" presStyleCnt="4">
        <dgm:presLayoutVars>
          <dgm:chMax val="0"/>
          <dgm:chPref val="0"/>
          <dgm:bulletEnabled val="1"/>
        </dgm:presLayoutVars>
      </dgm:prSet>
      <dgm:spPr/>
      <dgm:t>
        <a:bodyPr/>
        <a:lstStyle/>
        <a:p>
          <a:endParaRPr lang="en-US"/>
        </a:p>
      </dgm:t>
    </dgm:pt>
    <dgm:pt modelId="{808F4479-D02B-40FD-9861-E994448F2ED0}" type="pres">
      <dgm:prSet presAssocID="{1FE1E211-6A8B-485E-B9C7-A6AE312AA8F1}" presName="tile2" presStyleLbl="node1" presStyleIdx="1" presStyleCnt="4"/>
      <dgm:spPr/>
      <dgm:t>
        <a:bodyPr/>
        <a:lstStyle/>
        <a:p>
          <a:endParaRPr lang="en-US"/>
        </a:p>
      </dgm:t>
    </dgm:pt>
    <dgm:pt modelId="{9DAAEAE6-AFF0-4B40-822A-45FDDC44589E}" type="pres">
      <dgm:prSet presAssocID="{1FE1E211-6A8B-485E-B9C7-A6AE312AA8F1}" presName="tile2text" presStyleLbl="node1" presStyleIdx="1" presStyleCnt="4">
        <dgm:presLayoutVars>
          <dgm:chMax val="0"/>
          <dgm:chPref val="0"/>
          <dgm:bulletEnabled val="1"/>
        </dgm:presLayoutVars>
      </dgm:prSet>
      <dgm:spPr/>
      <dgm:t>
        <a:bodyPr/>
        <a:lstStyle/>
        <a:p>
          <a:endParaRPr lang="en-US"/>
        </a:p>
      </dgm:t>
    </dgm:pt>
    <dgm:pt modelId="{69908E86-7675-472A-B032-B2E28F7D3B4B}" type="pres">
      <dgm:prSet presAssocID="{1FE1E211-6A8B-485E-B9C7-A6AE312AA8F1}" presName="tile3" presStyleLbl="node1" presStyleIdx="2" presStyleCnt="4"/>
      <dgm:spPr/>
      <dgm:t>
        <a:bodyPr/>
        <a:lstStyle/>
        <a:p>
          <a:endParaRPr lang="en-US"/>
        </a:p>
      </dgm:t>
    </dgm:pt>
    <dgm:pt modelId="{A317E9EC-28B3-4DCF-8F05-C94A97C0D638}" type="pres">
      <dgm:prSet presAssocID="{1FE1E211-6A8B-485E-B9C7-A6AE312AA8F1}" presName="tile3text" presStyleLbl="node1" presStyleIdx="2" presStyleCnt="4">
        <dgm:presLayoutVars>
          <dgm:chMax val="0"/>
          <dgm:chPref val="0"/>
          <dgm:bulletEnabled val="1"/>
        </dgm:presLayoutVars>
      </dgm:prSet>
      <dgm:spPr/>
      <dgm:t>
        <a:bodyPr/>
        <a:lstStyle/>
        <a:p>
          <a:endParaRPr lang="en-US"/>
        </a:p>
      </dgm:t>
    </dgm:pt>
    <dgm:pt modelId="{E7C12F49-A7A3-4013-8BDC-D44095A78621}" type="pres">
      <dgm:prSet presAssocID="{1FE1E211-6A8B-485E-B9C7-A6AE312AA8F1}" presName="tile4" presStyleLbl="node1" presStyleIdx="3" presStyleCnt="4"/>
      <dgm:spPr/>
      <dgm:t>
        <a:bodyPr/>
        <a:lstStyle/>
        <a:p>
          <a:endParaRPr lang="en-US"/>
        </a:p>
      </dgm:t>
    </dgm:pt>
    <dgm:pt modelId="{571500BA-CE40-4F1C-9199-1DE970E03AF5}" type="pres">
      <dgm:prSet presAssocID="{1FE1E211-6A8B-485E-B9C7-A6AE312AA8F1}" presName="tile4text" presStyleLbl="node1" presStyleIdx="3" presStyleCnt="4">
        <dgm:presLayoutVars>
          <dgm:chMax val="0"/>
          <dgm:chPref val="0"/>
          <dgm:bulletEnabled val="1"/>
        </dgm:presLayoutVars>
      </dgm:prSet>
      <dgm:spPr/>
      <dgm:t>
        <a:bodyPr/>
        <a:lstStyle/>
        <a:p>
          <a:endParaRPr lang="en-US"/>
        </a:p>
      </dgm:t>
    </dgm:pt>
    <dgm:pt modelId="{9F4A2A0D-75D5-4013-BA3C-12CD18B463E6}" type="pres">
      <dgm:prSet presAssocID="{1FE1E211-6A8B-485E-B9C7-A6AE312AA8F1}" presName="centerTile" presStyleLbl="fgShp" presStyleIdx="0" presStyleCnt="1">
        <dgm:presLayoutVars>
          <dgm:chMax val="0"/>
          <dgm:chPref val="0"/>
        </dgm:presLayoutVars>
      </dgm:prSet>
      <dgm:spPr/>
      <dgm:t>
        <a:bodyPr/>
        <a:lstStyle/>
        <a:p>
          <a:endParaRPr lang="en-US"/>
        </a:p>
      </dgm:t>
    </dgm:pt>
  </dgm:ptLst>
  <dgm:cxnLst>
    <dgm:cxn modelId="{98D90611-8A49-4318-8E54-6FE8EE63B53E}" type="presOf" srcId="{A0396B5C-2C25-46F7-BB57-F5D4E45B2AC8}" destId="{808F4479-D02B-40FD-9861-E994448F2ED0}" srcOrd="0" destOrd="0" presId="urn:microsoft.com/office/officeart/2005/8/layout/matrix1"/>
    <dgm:cxn modelId="{F3B42D73-E774-43B0-AE88-ED8AE7D7DB48}" srcId="{D136A53F-BE18-4FB4-B40A-CDF4372CAF14}" destId="{A0396B5C-2C25-46F7-BB57-F5D4E45B2AC8}" srcOrd="1" destOrd="0" parTransId="{41E7E09D-543D-417B-9DD2-B89178B0FCCB}" sibTransId="{C1979613-3EC6-438A-9CFE-B111AF0347E4}"/>
    <dgm:cxn modelId="{7FC7E47D-E1E9-486C-93C8-BE0FED02F603}" type="presOf" srcId="{D136A53F-BE18-4FB4-B40A-CDF4372CAF14}" destId="{9F4A2A0D-75D5-4013-BA3C-12CD18B463E6}" srcOrd="0" destOrd="0" presId="urn:microsoft.com/office/officeart/2005/8/layout/matrix1"/>
    <dgm:cxn modelId="{6F139811-2EDC-4AA7-9E06-B7FD71AAE4AD}" type="presOf" srcId="{A8F62C47-7121-4A18-8F55-0C2F04539C15}" destId="{69908E86-7675-472A-B032-B2E28F7D3B4B}" srcOrd="0" destOrd="0" presId="urn:microsoft.com/office/officeart/2005/8/layout/matrix1"/>
    <dgm:cxn modelId="{EA433A15-D40C-4EAB-8E7F-D1A716D2927C}" type="presOf" srcId="{A0396B5C-2C25-46F7-BB57-F5D4E45B2AC8}" destId="{9DAAEAE6-AFF0-4B40-822A-45FDDC44589E}" srcOrd="1" destOrd="0" presId="urn:microsoft.com/office/officeart/2005/8/layout/matrix1"/>
    <dgm:cxn modelId="{C5673935-24D2-4B82-AB3D-F55F1E0B8136}" type="presOf" srcId="{1FE1E211-6A8B-485E-B9C7-A6AE312AA8F1}" destId="{0EEF0668-2872-4F52-B025-C077CA0312C0}" srcOrd="0" destOrd="0" presId="urn:microsoft.com/office/officeart/2005/8/layout/matrix1"/>
    <dgm:cxn modelId="{CB2E175D-3CB4-44B5-AF12-16E9E4550A1D}" srcId="{D136A53F-BE18-4FB4-B40A-CDF4372CAF14}" destId="{A8F62C47-7121-4A18-8F55-0C2F04539C15}" srcOrd="2" destOrd="0" parTransId="{EC0E10C6-64E8-471B-974D-8C1B84510A55}" sibTransId="{CD8EDCB1-B638-45CB-B6CA-D0EB0CA6FA15}"/>
    <dgm:cxn modelId="{E23E6EAD-086A-422A-BD22-BCDBBFBB5017}" type="presOf" srcId="{5B9A35DC-3FF5-4793-A187-48206B66DDB7}" destId="{E7C12F49-A7A3-4013-8BDC-D44095A78621}" srcOrd="0" destOrd="0" presId="urn:microsoft.com/office/officeart/2005/8/layout/matrix1"/>
    <dgm:cxn modelId="{3A6A55ED-03EF-4E0C-BACB-A6DD46817387}" type="presOf" srcId="{A8F62C47-7121-4A18-8F55-0C2F04539C15}" destId="{A317E9EC-28B3-4DCF-8F05-C94A97C0D638}" srcOrd="1" destOrd="0" presId="urn:microsoft.com/office/officeart/2005/8/layout/matrix1"/>
    <dgm:cxn modelId="{0465ECD7-7576-4427-BB19-425DD5D5D258}" type="presOf" srcId="{DDDC662C-52A4-497B-A7E9-B050A1AEB6D9}" destId="{952F3BC8-F62B-461D-933B-FD6D635E9732}" srcOrd="0" destOrd="0" presId="urn:microsoft.com/office/officeart/2005/8/layout/matrix1"/>
    <dgm:cxn modelId="{144B9874-62B6-498B-801B-ACB19111340E}" type="presOf" srcId="{DDDC662C-52A4-497B-A7E9-B050A1AEB6D9}" destId="{484732DB-2A64-4C40-8CFB-38BDFC7382C1}" srcOrd="1" destOrd="0" presId="urn:microsoft.com/office/officeart/2005/8/layout/matrix1"/>
    <dgm:cxn modelId="{F476950A-592B-4206-B461-49A89D17A9B6}" srcId="{D136A53F-BE18-4FB4-B40A-CDF4372CAF14}" destId="{5B9A35DC-3FF5-4793-A187-48206B66DDB7}" srcOrd="3" destOrd="0" parTransId="{A107D545-FAB8-4576-898C-2CBC619F47B3}" sibTransId="{9F694583-3FDD-406F-A1D8-6D29D5EBB0EC}"/>
    <dgm:cxn modelId="{4F8815D4-C0FC-4C1E-A0AA-1273985393AF}" type="presOf" srcId="{5B9A35DC-3FF5-4793-A187-48206B66DDB7}" destId="{571500BA-CE40-4F1C-9199-1DE970E03AF5}" srcOrd="1" destOrd="0" presId="urn:microsoft.com/office/officeart/2005/8/layout/matrix1"/>
    <dgm:cxn modelId="{0A374653-C982-4271-B5F8-BF5A38D52DCD}" srcId="{D136A53F-BE18-4FB4-B40A-CDF4372CAF14}" destId="{DDDC662C-52A4-497B-A7E9-B050A1AEB6D9}" srcOrd="0" destOrd="0" parTransId="{3388E3D1-ABBB-407A-BAB0-55BD9C8EB1FD}" sibTransId="{6EE5F1A2-1ACF-4729-A7A6-BF068D77059A}"/>
    <dgm:cxn modelId="{BAA81E8E-C51F-40FC-B9FC-C84589FB4CD7}" srcId="{1FE1E211-6A8B-485E-B9C7-A6AE312AA8F1}" destId="{D136A53F-BE18-4FB4-B40A-CDF4372CAF14}" srcOrd="0" destOrd="0" parTransId="{C1365B00-1E92-4143-8EC7-B305BA27BC1A}" sibTransId="{49537B60-6754-4909-8B1D-CCF4D0B64F9C}"/>
    <dgm:cxn modelId="{372F5FA0-1451-46A1-AF5B-C85ACD4EC87D}" type="presParOf" srcId="{0EEF0668-2872-4F52-B025-C077CA0312C0}" destId="{DC8279AA-010E-45FB-82E5-98D0FCEC4A74}" srcOrd="0" destOrd="0" presId="urn:microsoft.com/office/officeart/2005/8/layout/matrix1"/>
    <dgm:cxn modelId="{57CB37D9-1E7E-49C3-9FA1-F050852C63EB}" type="presParOf" srcId="{DC8279AA-010E-45FB-82E5-98D0FCEC4A74}" destId="{952F3BC8-F62B-461D-933B-FD6D635E9732}" srcOrd="0" destOrd="0" presId="urn:microsoft.com/office/officeart/2005/8/layout/matrix1"/>
    <dgm:cxn modelId="{CDB30482-6318-4C2B-9AB1-E93DB831A58E}" type="presParOf" srcId="{DC8279AA-010E-45FB-82E5-98D0FCEC4A74}" destId="{484732DB-2A64-4C40-8CFB-38BDFC7382C1}" srcOrd="1" destOrd="0" presId="urn:microsoft.com/office/officeart/2005/8/layout/matrix1"/>
    <dgm:cxn modelId="{C9B8E213-38C2-46F5-880A-1687B3985C08}" type="presParOf" srcId="{DC8279AA-010E-45FB-82E5-98D0FCEC4A74}" destId="{808F4479-D02B-40FD-9861-E994448F2ED0}" srcOrd="2" destOrd="0" presId="urn:microsoft.com/office/officeart/2005/8/layout/matrix1"/>
    <dgm:cxn modelId="{BD0B4D73-B11F-4E6C-81EC-17AF414DC76F}" type="presParOf" srcId="{DC8279AA-010E-45FB-82E5-98D0FCEC4A74}" destId="{9DAAEAE6-AFF0-4B40-822A-45FDDC44589E}" srcOrd="3" destOrd="0" presId="urn:microsoft.com/office/officeart/2005/8/layout/matrix1"/>
    <dgm:cxn modelId="{C39B79E8-4F12-4248-A8D3-8F2CED031841}" type="presParOf" srcId="{DC8279AA-010E-45FB-82E5-98D0FCEC4A74}" destId="{69908E86-7675-472A-B032-B2E28F7D3B4B}" srcOrd="4" destOrd="0" presId="urn:microsoft.com/office/officeart/2005/8/layout/matrix1"/>
    <dgm:cxn modelId="{A6FFECAF-1AD3-4041-BA17-10F41D84D698}" type="presParOf" srcId="{DC8279AA-010E-45FB-82E5-98D0FCEC4A74}" destId="{A317E9EC-28B3-4DCF-8F05-C94A97C0D638}" srcOrd="5" destOrd="0" presId="urn:microsoft.com/office/officeart/2005/8/layout/matrix1"/>
    <dgm:cxn modelId="{B6271BAB-663B-4E0F-838C-994C30106F62}" type="presParOf" srcId="{DC8279AA-010E-45FB-82E5-98D0FCEC4A74}" destId="{E7C12F49-A7A3-4013-8BDC-D44095A78621}" srcOrd="6" destOrd="0" presId="urn:microsoft.com/office/officeart/2005/8/layout/matrix1"/>
    <dgm:cxn modelId="{192EFDE0-78F9-492E-8915-CA71EEAD8D34}" type="presParOf" srcId="{DC8279AA-010E-45FB-82E5-98D0FCEC4A74}" destId="{571500BA-CE40-4F1C-9199-1DE970E03AF5}" srcOrd="7" destOrd="0" presId="urn:microsoft.com/office/officeart/2005/8/layout/matrix1"/>
    <dgm:cxn modelId="{BA71E8D6-4085-47D9-9FC7-67051D3B7A88}" type="presParOf" srcId="{0EEF0668-2872-4F52-B025-C077CA0312C0}" destId="{9F4A2A0D-75D5-4013-BA3C-12CD18B463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E1E211-6A8B-485E-B9C7-A6AE312AA8F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136A53F-BE18-4FB4-B40A-CDF4372CAF14}">
      <dgm:prSet custT="1"/>
      <dgm:spPr/>
      <dgm:t>
        <a:bodyPr/>
        <a:lstStyle/>
        <a:p>
          <a:endParaRPr lang="en-US" sz="2800" dirty="0"/>
        </a:p>
      </dgm:t>
    </dgm:pt>
    <dgm:pt modelId="{C1365B00-1E92-4143-8EC7-B305BA27BC1A}" type="parTrans" cxnId="{BAA81E8E-C51F-40FC-B9FC-C84589FB4CD7}">
      <dgm:prSet/>
      <dgm:spPr/>
      <dgm:t>
        <a:bodyPr/>
        <a:lstStyle/>
        <a:p>
          <a:endParaRPr lang="en-US"/>
        </a:p>
      </dgm:t>
    </dgm:pt>
    <dgm:pt modelId="{49537B60-6754-4909-8B1D-CCF4D0B64F9C}" type="sibTrans" cxnId="{BAA81E8E-C51F-40FC-B9FC-C84589FB4CD7}">
      <dgm:prSet/>
      <dgm:spPr/>
      <dgm:t>
        <a:bodyPr/>
        <a:lstStyle/>
        <a:p>
          <a:endParaRPr lang="en-US"/>
        </a:p>
      </dgm:t>
    </dgm:pt>
    <dgm:pt modelId="{DDDC662C-52A4-497B-A7E9-B050A1AEB6D9}">
      <dgm:prSet custT="1"/>
      <dgm:spPr/>
      <dgm:t>
        <a:bodyPr/>
        <a:lstStyle/>
        <a:p>
          <a:endParaRPr lang="en-US" sz="2800" dirty="0">
            <a:effectLst>
              <a:outerShdw blurRad="38100" dist="38100" dir="2700000" algn="tl">
                <a:srgbClr val="000000">
                  <a:alpha val="43137"/>
                </a:srgbClr>
              </a:outerShdw>
            </a:effectLst>
          </a:endParaRPr>
        </a:p>
      </dgm:t>
    </dgm:pt>
    <dgm:pt modelId="{3388E3D1-ABBB-407A-BAB0-55BD9C8EB1FD}" type="parTrans" cxnId="{0A374653-C982-4271-B5F8-BF5A38D52DCD}">
      <dgm:prSet/>
      <dgm:spPr/>
      <dgm:t>
        <a:bodyPr/>
        <a:lstStyle/>
        <a:p>
          <a:endParaRPr lang="en-US"/>
        </a:p>
      </dgm:t>
    </dgm:pt>
    <dgm:pt modelId="{6EE5F1A2-1ACF-4729-A7A6-BF068D77059A}" type="sibTrans" cxnId="{0A374653-C982-4271-B5F8-BF5A38D52DCD}">
      <dgm:prSet/>
      <dgm:spPr/>
      <dgm:t>
        <a:bodyPr/>
        <a:lstStyle/>
        <a:p>
          <a:endParaRPr lang="en-US"/>
        </a:p>
      </dgm:t>
    </dgm:pt>
    <dgm:pt modelId="{A0396B5C-2C25-46F7-BB57-F5D4E45B2AC8}">
      <dgm:prSet custT="1"/>
      <dgm:spPr/>
      <dgm:t>
        <a:bodyPr/>
        <a:lstStyle/>
        <a:p>
          <a:endParaRPr lang="en-US" sz="2800" dirty="0">
            <a:effectLst>
              <a:outerShdw blurRad="38100" dist="38100" dir="2700000" algn="tl">
                <a:srgbClr val="000000">
                  <a:alpha val="43137"/>
                </a:srgbClr>
              </a:outerShdw>
            </a:effectLst>
          </a:endParaRPr>
        </a:p>
      </dgm:t>
    </dgm:pt>
    <dgm:pt modelId="{41E7E09D-543D-417B-9DD2-B89178B0FCCB}" type="parTrans" cxnId="{F3B42D73-E774-43B0-AE88-ED8AE7D7DB48}">
      <dgm:prSet/>
      <dgm:spPr/>
      <dgm:t>
        <a:bodyPr/>
        <a:lstStyle/>
        <a:p>
          <a:endParaRPr lang="en-US"/>
        </a:p>
      </dgm:t>
    </dgm:pt>
    <dgm:pt modelId="{C1979613-3EC6-438A-9CFE-B111AF0347E4}" type="sibTrans" cxnId="{F3B42D73-E774-43B0-AE88-ED8AE7D7DB48}">
      <dgm:prSet/>
      <dgm:spPr/>
      <dgm:t>
        <a:bodyPr/>
        <a:lstStyle/>
        <a:p>
          <a:endParaRPr lang="en-US"/>
        </a:p>
      </dgm:t>
    </dgm:pt>
    <dgm:pt modelId="{A8F62C47-7121-4A18-8F55-0C2F04539C15}">
      <dgm:prSet custT="1"/>
      <dgm:spPr/>
      <dgm:t>
        <a:bodyPr/>
        <a:lstStyle/>
        <a:p>
          <a:r>
            <a:rPr lang="en-US" sz="5400" dirty="0" smtClean="0">
              <a:effectLst>
                <a:outerShdw blurRad="38100" dist="38100" dir="2700000" algn="tl">
                  <a:srgbClr val="000000">
                    <a:alpha val="43137"/>
                  </a:srgbClr>
                </a:outerShdw>
              </a:effectLst>
            </a:rPr>
            <a:t>Party </a:t>
          </a:r>
          <a:r>
            <a:rPr lang="en-US" sz="37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RCW 11.96A.030(5)</a:t>
          </a:r>
          <a:endParaRPr lang="en-US" sz="2800" dirty="0">
            <a:effectLst>
              <a:outerShdw blurRad="38100" dist="38100" dir="2700000" algn="tl">
                <a:srgbClr val="000000">
                  <a:alpha val="43137"/>
                </a:srgbClr>
              </a:outerShdw>
            </a:effectLst>
          </a:endParaRPr>
        </a:p>
      </dgm:t>
    </dgm:pt>
    <dgm:pt modelId="{EC0E10C6-64E8-471B-974D-8C1B84510A55}" type="parTrans" cxnId="{CB2E175D-3CB4-44B5-AF12-16E9E4550A1D}">
      <dgm:prSet/>
      <dgm:spPr/>
      <dgm:t>
        <a:bodyPr/>
        <a:lstStyle/>
        <a:p>
          <a:endParaRPr lang="en-US"/>
        </a:p>
      </dgm:t>
    </dgm:pt>
    <dgm:pt modelId="{CD8EDCB1-B638-45CB-B6CA-D0EB0CA6FA15}" type="sibTrans" cxnId="{CB2E175D-3CB4-44B5-AF12-16E9E4550A1D}">
      <dgm:prSet/>
      <dgm:spPr/>
      <dgm:t>
        <a:bodyPr/>
        <a:lstStyle/>
        <a:p>
          <a:endParaRPr lang="en-US"/>
        </a:p>
      </dgm:t>
    </dgm:pt>
    <dgm:pt modelId="{5B9A35DC-3FF5-4793-A187-48206B66DDB7}">
      <dgm:prSet custT="1"/>
      <dgm:spPr/>
      <dgm:t>
        <a:bodyPr/>
        <a:lstStyle/>
        <a:p>
          <a:endParaRPr lang="en-US" sz="3700" dirty="0">
            <a:effectLst>
              <a:outerShdw blurRad="38100" dist="38100" dir="2700000" algn="tl">
                <a:srgbClr val="000000">
                  <a:alpha val="43137"/>
                </a:srgbClr>
              </a:outerShdw>
            </a:effectLst>
          </a:endParaRPr>
        </a:p>
      </dgm:t>
    </dgm:pt>
    <dgm:pt modelId="{A107D545-FAB8-4576-898C-2CBC619F47B3}" type="parTrans" cxnId="{F476950A-592B-4206-B461-49A89D17A9B6}">
      <dgm:prSet/>
      <dgm:spPr/>
      <dgm:t>
        <a:bodyPr/>
        <a:lstStyle/>
        <a:p>
          <a:endParaRPr lang="en-US"/>
        </a:p>
      </dgm:t>
    </dgm:pt>
    <dgm:pt modelId="{9F694583-3FDD-406F-A1D8-6D29D5EBB0EC}" type="sibTrans" cxnId="{F476950A-592B-4206-B461-49A89D17A9B6}">
      <dgm:prSet/>
      <dgm:spPr/>
      <dgm:t>
        <a:bodyPr/>
        <a:lstStyle/>
        <a:p>
          <a:endParaRPr lang="en-US"/>
        </a:p>
      </dgm:t>
    </dgm:pt>
    <dgm:pt modelId="{0EEF0668-2872-4F52-B025-C077CA0312C0}" type="pres">
      <dgm:prSet presAssocID="{1FE1E211-6A8B-485E-B9C7-A6AE312AA8F1}" presName="diagram" presStyleCnt="0">
        <dgm:presLayoutVars>
          <dgm:chMax val="1"/>
          <dgm:dir/>
          <dgm:animLvl val="ctr"/>
          <dgm:resizeHandles val="exact"/>
        </dgm:presLayoutVars>
      </dgm:prSet>
      <dgm:spPr/>
      <dgm:t>
        <a:bodyPr/>
        <a:lstStyle/>
        <a:p>
          <a:endParaRPr lang="en-US"/>
        </a:p>
      </dgm:t>
    </dgm:pt>
    <dgm:pt modelId="{DC8279AA-010E-45FB-82E5-98D0FCEC4A74}" type="pres">
      <dgm:prSet presAssocID="{1FE1E211-6A8B-485E-B9C7-A6AE312AA8F1}" presName="matrix" presStyleCnt="0"/>
      <dgm:spPr/>
    </dgm:pt>
    <dgm:pt modelId="{952F3BC8-F62B-461D-933B-FD6D635E9732}" type="pres">
      <dgm:prSet presAssocID="{1FE1E211-6A8B-485E-B9C7-A6AE312AA8F1}" presName="tile1" presStyleLbl="node1" presStyleIdx="0" presStyleCnt="4"/>
      <dgm:spPr/>
      <dgm:t>
        <a:bodyPr/>
        <a:lstStyle/>
        <a:p>
          <a:endParaRPr lang="en-US"/>
        </a:p>
      </dgm:t>
    </dgm:pt>
    <dgm:pt modelId="{484732DB-2A64-4C40-8CFB-38BDFC7382C1}" type="pres">
      <dgm:prSet presAssocID="{1FE1E211-6A8B-485E-B9C7-A6AE312AA8F1}" presName="tile1text" presStyleLbl="node1" presStyleIdx="0" presStyleCnt="4">
        <dgm:presLayoutVars>
          <dgm:chMax val="0"/>
          <dgm:chPref val="0"/>
          <dgm:bulletEnabled val="1"/>
        </dgm:presLayoutVars>
      </dgm:prSet>
      <dgm:spPr/>
      <dgm:t>
        <a:bodyPr/>
        <a:lstStyle/>
        <a:p>
          <a:endParaRPr lang="en-US"/>
        </a:p>
      </dgm:t>
    </dgm:pt>
    <dgm:pt modelId="{808F4479-D02B-40FD-9861-E994448F2ED0}" type="pres">
      <dgm:prSet presAssocID="{1FE1E211-6A8B-485E-B9C7-A6AE312AA8F1}" presName="tile2" presStyleLbl="node1" presStyleIdx="1" presStyleCnt="4"/>
      <dgm:spPr/>
      <dgm:t>
        <a:bodyPr/>
        <a:lstStyle/>
        <a:p>
          <a:endParaRPr lang="en-US"/>
        </a:p>
      </dgm:t>
    </dgm:pt>
    <dgm:pt modelId="{9DAAEAE6-AFF0-4B40-822A-45FDDC44589E}" type="pres">
      <dgm:prSet presAssocID="{1FE1E211-6A8B-485E-B9C7-A6AE312AA8F1}" presName="tile2text" presStyleLbl="node1" presStyleIdx="1" presStyleCnt="4">
        <dgm:presLayoutVars>
          <dgm:chMax val="0"/>
          <dgm:chPref val="0"/>
          <dgm:bulletEnabled val="1"/>
        </dgm:presLayoutVars>
      </dgm:prSet>
      <dgm:spPr/>
      <dgm:t>
        <a:bodyPr/>
        <a:lstStyle/>
        <a:p>
          <a:endParaRPr lang="en-US"/>
        </a:p>
      </dgm:t>
    </dgm:pt>
    <dgm:pt modelId="{69908E86-7675-472A-B032-B2E28F7D3B4B}" type="pres">
      <dgm:prSet presAssocID="{1FE1E211-6A8B-485E-B9C7-A6AE312AA8F1}" presName="tile3" presStyleLbl="node1" presStyleIdx="2" presStyleCnt="4"/>
      <dgm:spPr/>
      <dgm:t>
        <a:bodyPr/>
        <a:lstStyle/>
        <a:p>
          <a:endParaRPr lang="en-US"/>
        </a:p>
      </dgm:t>
    </dgm:pt>
    <dgm:pt modelId="{A317E9EC-28B3-4DCF-8F05-C94A97C0D638}" type="pres">
      <dgm:prSet presAssocID="{1FE1E211-6A8B-485E-B9C7-A6AE312AA8F1}" presName="tile3text" presStyleLbl="node1" presStyleIdx="2" presStyleCnt="4">
        <dgm:presLayoutVars>
          <dgm:chMax val="0"/>
          <dgm:chPref val="0"/>
          <dgm:bulletEnabled val="1"/>
        </dgm:presLayoutVars>
      </dgm:prSet>
      <dgm:spPr/>
      <dgm:t>
        <a:bodyPr/>
        <a:lstStyle/>
        <a:p>
          <a:endParaRPr lang="en-US"/>
        </a:p>
      </dgm:t>
    </dgm:pt>
    <dgm:pt modelId="{E7C12F49-A7A3-4013-8BDC-D44095A78621}" type="pres">
      <dgm:prSet presAssocID="{1FE1E211-6A8B-485E-B9C7-A6AE312AA8F1}" presName="tile4" presStyleLbl="node1" presStyleIdx="3" presStyleCnt="4"/>
      <dgm:spPr/>
      <dgm:t>
        <a:bodyPr/>
        <a:lstStyle/>
        <a:p>
          <a:endParaRPr lang="en-US"/>
        </a:p>
      </dgm:t>
    </dgm:pt>
    <dgm:pt modelId="{571500BA-CE40-4F1C-9199-1DE970E03AF5}" type="pres">
      <dgm:prSet presAssocID="{1FE1E211-6A8B-485E-B9C7-A6AE312AA8F1}" presName="tile4text" presStyleLbl="node1" presStyleIdx="3" presStyleCnt="4">
        <dgm:presLayoutVars>
          <dgm:chMax val="0"/>
          <dgm:chPref val="0"/>
          <dgm:bulletEnabled val="1"/>
        </dgm:presLayoutVars>
      </dgm:prSet>
      <dgm:spPr/>
      <dgm:t>
        <a:bodyPr/>
        <a:lstStyle/>
        <a:p>
          <a:endParaRPr lang="en-US"/>
        </a:p>
      </dgm:t>
    </dgm:pt>
    <dgm:pt modelId="{9F4A2A0D-75D5-4013-BA3C-12CD18B463E6}" type="pres">
      <dgm:prSet presAssocID="{1FE1E211-6A8B-485E-B9C7-A6AE312AA8F1}" presName="centerTile" presStyleLbl="fgShp" presStyleIdx="0" presStyleCnt="1">
        <dgm:presLayoutVars>
          <dgm:chMax val="0"/>
          <dgm:chPref val="0"/>
        </dgm:presLayoutVars>
      </dgm:prSet>
      <dgm:spPr/>
      <dgm:t>
        <a:bodyPr/>
        <a:lstStyle/>
        <a:p>
          <a:endParaRPr lang="en-US"/>
        </a:p>
      </dgm:t>
    </dgm:pt>
  </dgm:ptLst>
  <dgm:cxnLst>
    <dgm:cxn modelId="{F3B42D73-E774-43B0-AE88-ED8AE7D7DB48}" srcId="{D136A53F-BE18-4FB4-B40A-CDF4372CAF14}" destId="{A0396B5C-2C25-46F7-BB57-F5D4E45B2AC8}" srcOrd="1" destOrd="0" parTransId="{41E7E09D-543D-417B-9DD2-B89178B0FCCB}" sibTransId="{C1979613-3EC6-438A-9CFE-B111AF0347E4}"/>
    <dgm:cxn modelId="{C4E3C87F-905C-4CD7-AEF4-18E3F9470F17}" type="presOf" srcId="{DDDC662C-52A4-497B-A7E9-B050A1AEB6D9}" destId="{952F3BC8-F62B-461D-933B-FD6D635E9732}" srcOrd="0" destOrd="0" presId="urn:microsoft.com/office/officeart/2005/8/layout/matrix1"/>
    <dgm:cxn modelId="{79369629-1E14-41D6-A2A9-386553D9806D}" type="presOf" srcId="{D136A53F-BE18-4FB4-B40A-CDF4372CAF14}" destId="{9F4A2A0D-75D5-4013-BA3C-12CD18B463E6}" srcOrd="0" destOrd="0" presId="urn:microsoft.com/office/officeart/2005/8/layout/matrix1"/>
    <dgm:cxn modelId="{BDA24B84-6294-40B0-9CC1-E21296C3F6E0}" type="presOf" srcId="{DDDC662C-52A4-497B-A7E9-B050A1AEB6D9}" destId="{484732DB-2A64-4C40-8CFB-38BDFC7382C1}" srcOrd="1" destOrd="0" presId="urn:microsoft.com/office/officeart/2005/8/layout/matrix1"/>
    <dgm:cxn modelId="{74A9B578-E32D-4860-AE72-08D2854A7461}" type="presOf" srcId="{5B9A35DC-3FF5-4793-A187-48206B66DDB7}" destId="{571500BA-CE40-4F1C-9199-1DE970E03AF5}" srcOrd="1" destOrd="0" presId="urn:microsoft.com/office/officeart/2005/8/layout/matrix1"/>
    <dgm:cxn modelId="{216421A9-F759-452B-911D-FCD58C01B75B}" type="presOf" srcId="{1FE1E211-6A8B-485E-B9C7-A6AE312AA8F1}" destId="{0EEF0668-2872-4F52-B025-C077CA0312C0}" srcOrd="0" destOrd="0" presId="urn:microsoft.com/office/officeart/2005/8/layout/matrix1"/>
    <dgm:cxn modelId="{CB2E175D-3CB4-44B5-AF12-16E9E4550A1D}" srcId="{D136A53F-BE18-4FB4-B40A-CDF4372CAF14}" destId="{A8F62C47-7121-4A18-8F55-0C2F04539C15}" srcOrd="2" destOrd="0" parTransId="{EC0E10C6-64E8-471B-974D-8C1B84510A55}" sibTransId="{CD8EDCB1-B638-45CB-B6CA-D0EB0CA6FA15}"/>
    <dgm:cxn modelId="{328ACC6F-DFE1-444B-B4D9-2FE3680B24B1}" type="presOf" srcId="{A0396B5C-2C25-46F7-BB57-F5D4E45B2AC8}" destId="{808F4479-D02B-40FD-9861-E994448F2ED0}" srcOrd="0" destOrd="0" presId="urn:microsoft.com/office/officeart/2005/8/layout/matrix1"/>
    <dgm:cxn modelId="{0177E4E7-83B0-4941-9598-19AB55A42304}" type="presOf" srcId="{A8F62C47-7121-4A18-8F55-0C2F04539C15}" destId="{69908E86-7675-472A-B032-B2E28F7D3B4B}" srcOrd="0" destOrd="0" presId="urn:microsoft.com/office/officeart/2005/8/layout/matrix1"/>
    <dgm:cxn modelId="{6B9E9378-6735-4294-9570-2AA484C226E4}" type="presOf" srcId="{A0396B5C-2C25-46F7-BB57-F5D4E45B2AC8}" destId="{9DAAEAE6-AFF0-4B40-822A-45FDDC44589E}" srcOrd="1" destOrd="0" presId="urn:microsoft.com/office/officeart/2005/8/layout/matrix1"/>
    <dgm:cxn modelId="{DD9B9E7B-E9D1-4BE8-9469-EDA2099A7687}" type="presOf" srcId="{A8F62C47-7121-4A18-8F55-0C2F04539C15}" destId="{A317E9EC-28B3-4DCF-8F05-C94A97C0D638}" srcOrd="1" destOrd="0" presId="urn:microsoft.com/office/officeart/2005/8/layout/matrix1"/>
    <dgm:cxn modelId="{F476950A-592B-4206-B461-49A89D17A9B6}" srcId="{D136A53F-BE18-4FB4-B40A-CDF4372CAF14}" destId="{5B9A35DC-3FF5-4793-A187-48206B66DDB7}" srcOrd="3" destOrd="0" parTransId="{A107D545-FAB8-4576-898C-2CBC619F47B3}" sibTransId="{9F694583-3FDD-406F-A1D8-6D29D5EBB0EC}"/>
    <dgm:cxn modelId="{0A374653-C982-4271-B5F8-BF5A38D52DCD}" srcId="{D136A53F-BE18-4FB4-B40A-CDF4372CAF14}" destId="{DDDC662C-52A4-497B-A7E9-B050A1AEB6D9}" srcOrd="0" destOrd="0" parTransId="{3388E3D1-ABBB-407A-BAB0-55BD9C8EB1FD}" sibTransId="{6EE5F1A2-1ACF-4729-A7A6-BF068D77059A}"/>
    <dgm:cxn modelId="{BAA81E8E-C51F-40FC-B9FC-C84589FB4CD7}" srcId="{1FE1E211-6A8B-485E-B9C7-A6AE312AA8F1}" destId="{D136A53F-BE18-4FB4-B40A-CDF4372CAF14}" srcOrd="0" destOrd="0" parTransId="{C1365B00-1E92-4143-8EC7-B305BA27BC1A}" sibTransId="{49537B60-6754-4909-8B1D-CCF4D0B64F9C}"/>
    <dgm:cxn modelId="{152678FF-537D-4FE1-ACFE-47E9011D1386}" type="presOf" srcId="{5B9A35DC-3FF5-4793-A187-48206B66DDB7}" destId="{E7C12F49-A7A3-4013-8BDC-D44095A78621}" srcOrd="0" destOrd="0" presId="urn:microsoft.com/office/officeart/2005/8/layout/matrix1"/>
    <dgm:cxn modelId="{5C7C7F5D-59BA-440B-B300-050D8D5F2CFF}" type="presParOf" srcId="{0EEF0668-2872-4F52-B025-C077CA0312C0}" destId="{DC8279AA-010E-45FB-82E5-98D0FCEC4A74}" srcOrd="0" destOrd="0" presId="urn:microsoft.com/office/officeart/2005/8/layout/matrix1"/>
    <dgm:cxn modelId="{1937A054-6583-4A0F-A200-B4142F037B9A}" type="presParOf" srcId="{DC8279AA-010E-45FB-82E5-98D0FCEC4A74}" destId="{952F3BC8-F62B-461D-933B-FD6D635E9732}" srcOrd="0" destOrd="0" presId="urn:microsoft.com/office/officeart/2005/8/layout/matrix1"/>
    <dgm:cxn modelId="{569E7AAB-96BE-41A6-A9AC-4F24E91A86D2}" type="presParOf" srcId="{DC8279AA-010E-45FB-82E5-98D0FCEC4A74}" destId="{484732DB-2A64-4C40-8CFB-38BDFC7382C1}" srcOrd="1" destOrd="0" presId="urn:microsoft.com/office/officeart/2005/8/layout/matrix1"/>
    <dgm:cxn modelId="{5198CBEC-6420-4BA1-95A8-DE6664783C18}" type="presParOf" srcId="{DC8279AA-010E-45FB-82E5-98D0FCEC4A74}" destId="{808F4479-D02B-40FD-9861-E994448F2ED0}" srcOrd="2" destOrd="0" presId="urn:microsoft.com/office/officeart/2005/8/layout/matrix1"/>
    <dgm:cxn modelId="{56F012FB-67BF-4199-A0FE-24642D90C4B4}" type="presParOf" srcId="{DC8279AA-010E-45FB-82E5-98D0FCEC4A74}" destId="{9DAAEAE6-AFF0-4B40-822A-45FDDC44589E}" srcOrd="3" destOrd="0" presId="urn:microsoft.com/office/officeart/2005/8/layout/matrix1"/>
    <dgm:cxn modelId="{77D41D48-8CC1-4A48-AAF8-7241E8D047B9}" type="presParOf" srcId="{DC8279AA-010E-45FB-82E5-98D0FCEC4A74}" destId="{69908E86-7675-472A-B032-B2E28F7D3B4B}" srcOrd="4" destOrd="0" presId="urn:microsoft.com/office/officeart/2005/8/layout/matrix1"/>
    <dgm:cxn modelId="{5465C073-6384-4DC4-9AB9-5150DACC350C}" type="presParOf" srcId="{DC8279AA-010E-45FB-82E5-98D0FCEC4A74}" destId="{A317E9EC-28B3-4DCF-8F05-C94A97C0D638}" srcOrd="5" destOrd="0" presId="urn:microsoft.com/office/officeart/2005/8/layout/matrix1"/>
    <dgm:cxn modelId="{1812044C-3B46-45E9-873A-0D7F28F44BE9}" type="presParOf" srcId="{DC8279AA-010E-45FB-82E5-98D0FCEC4A74}" destId="{E7C12F49-A7A3-4013-8BDC-D44095A78621}" srcOrd="6" destOrd="0" presId="urn:microsoft.com/office/officeart/2005/8/layout/matrix1"/>
    <dgm:cxn modelId="{ED87D02E-7C39-453C-81CB-DA7DE1A5AF19}" type="presParOf" srcId="{DC8279AA-010E-45FB-82E5-98D0FCEC4A74}" destId="{571500BA-CE40-4F1C-9199-1DE970E03AF5}" srcOrd="7" destOrd="0" presId="urn:microsoft.com/office/officeart/2005/8/layout/matrix1"/>
    <dgm:cxn modelId="{BC61ED67-6015-4834-954E-4BB911CB537F}" type="presParOf" srcId="{0EEF0668-2872-4F52-B025-C077CA0312C0}" destId="{9F4A2A0D-75D5-4013-BA3C-12CD18B463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F3BC8-F62B-461D-933B-FD6D635E9732}">
      <dsp:nvSpPr>
        <dsp:cNvPr id="0" name=""/>
        <dsp:cNvSpPr/>
      </dsp:nvSpPr>
      <dsp:spPr>
        <a:xfrm rot="16200000">
          <a:off x="924718" y="-924718"/>
          <a:ext cx="2265362"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US" sz="5400" kern="1200" dirty="0" smtClean="0">
              <a:effectLst>
                <a:outerShdw blurRad="38100" dist="38100" dir="2700000" algn="tl">
                  <a:srgbClr val="000000">
                    <a:alpha val="43137"/>
                  </a:srgbClr>
                </a:outerShdw>
              </a:effectLst>
            </a:rPr>
            <a:t>Power</a:t>
          </a:r>
          <a:r>
            <a:rPr lang="en-US" sz="4000" kern="1200" dirty="0" smtClean="0">
              <a:effectLst>
                <a:outerShdw blurRad="38100" dist="38100" dir="2700000" algn="tl">
                  <a:srgbClr val="000000">
                    <a:alpha val="43137"/>
                  </a:srgbClr>
                </a:outerShdw>
              </a:effectLst>
            </a:rPr>
            <a:t>        </a:t>
          </a:r>
          <a:r>
            <a:rPr lang="en-US" sz="2800" kern="1200" dirty="0" smtClean="0">
              <a:effectLst>
                <a:outerShdw blurRad="38100" dist="38100" dir="2700000" algn="tl">
                  <a:srgbClr val="000000">
                    <a:alpha val="43137"/>
                  </a:srgbClr>
                </a:outerShdw>
              </a:effectLst>
            </a:rPr>
            <a:t>RCW 11.96A.020</a:t>
          </a:r>
          <a:endParaRPr lang="en-US" sz="2800" kern="1200" dirty="0">
            <a:effectLst>
              <a:outerShdw blurRad="38100" dist="38100" dir="2700000" algn="tl">
                <a:srgbClr val="000000">
                  <a:alpha val="43137"/>
                </a:srgbClr>
              </a:outerShdw>
            </a:effectLst>
          </a:endParaRPr>
        </a:p>
      </dsp:txBody>
      <dsp:txXfrm rot="5400000">
        <a:off x="0" y="0"/>
        <a:ext cx="4114800" cy="1699021"/>
      </dsp:txXfrm>
    </dsp:sp>
    <dsp:sp modelId="{808F4479-D02B-40FD-9861-E994448F2ED0}">
      <dsp:nvSpPr>
        <dsp:cNvPr id="0" name=""/>
        <dsp:cNvSpPr/>
      </dsp:nvSpPr>
      <dsp:spPr>
        <a:xfrm>
          <a:off x="4114800" y="0"/>
          <a:ext cx="4114800" cy="226536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US" sz="5400" kern="1200" dirty="0" smtClean="0">
              <a:effectLst>
                <a:outerShdw blurRad="38100" dist="38100" dir="2700000" algn="tl">
                  <a:srgbClr val="000000">
                    <a:alpha val="43137"/>
                  </a:srgbClr>
                </a:outerShdw>
              </a:effectLst>
            </a:rPr>
            <a:t>Matter</a:t>
          </a:r>
          <a:r>
            <a:rPr lang="en-US" sz="3700" kern="1200" dirty="0" smtClean="0">
              <a:effectLst>
                <a:outerShdw blurRad="38100" dist="38100" dir="2700000" algn="tl">
                  <a:srgbClr val="000000">
                    <a:alpha val="43137"/>
                  </a:srgbClr>
                </a:outerShdw>
              </a:effectLst>
            </a:rPr>
            <a:t>           </a:t>
          </a:r>
          <a:r>
            <a:rPr lang="en-US" sz="2800" kern="1200" dirty="0" smtClean="0">
              <a:effectLst>
                <a:outerShdw blurRad="38100" dist="38100" dir="2700000" algn="tl">
                  <a:srgbClr val="000000">
                    <a:alpha val="43137"/>
                  </a:srgbClr>
                </a:outerShdw>
              </a:effectLst>
            </a:rPr>
            <a:t>RCW 11.96A.030(2)</a:t>
          </a:r>
          <a:endParaRPr lang="en-US" sz="2800" kern="1200" dirty="0">
            <a:effectLst>
              <a:outerShdw blurRad="38100" dist="38100" dir="2700000" algn="tl">
                <a:srgbClr val="000000">
                  <a:alpha val="43137"/>
                </a:srgbClr>
              </a:outerShdw>
            </a:effectLst>
          </a:endParaRPr>
        </a:p>
      </dsp:txBody>
      <dsp:txXfrm>
        <a:off x="4114800" y="0"/>
        <a:ext cx="4114800" cy="1699021"/>
      </dsp:txXfrm>
    </dsp:sp>
    <dsp:sp modelId="{69908E86-7675-472A-B032-B2E28F7D3B4B}">
      <dsp:nvSpPr>
        <dsp:cNvPr id="0" name=""/>
        <dsp:cNvSpPr/>
      </dsp:nvSpPr>
      <dsp:spPr>
        <a:xfrm rot="10800000">
          <a:off x="0" y="2265362"/>
          <a:ext cx="4114800" cy="226536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US" sz="5400" kern="1200" dirty="0" smtClean="0">
              <a:effectLst>
                <a:outerShdw blurRad="38100" dist="38100" dir="2700000" algn="tl">
                  <a:srgbClr val="000000">
                    <a:alpha val="43137"/>
                  </a:srgbClr>
                </a:outerShdw>
              </a:effectLst>
            </a:rPr>
            <a:t>Party </a:t>
          </a:r>
          <a:r>
            <a:rPr lang="en-US" sz="3700" kern="1200" dirty="0" smtClean="0">
              <a:effectLst>
                <a:outerShdw blurRad="38100" dist="38100" dir="2700000" algn="tl">
                  <a:srgbClr val="000000">
                    <a:alpha val="43137"/>
                  </a:srgbClr>
                </a:outerShdw>
              </a:effectLst>
            </a:rPr>
            <a:t>          </a:t>
          </a:r>
          <a:r>
            <a:rPr lang="en-US" sz="2800" kern="1200" dirty="0" smtClean="0">
              <a:effectLst>
                <a:outerShdw blurRad="38100" dist="38100" dir="2700000" algn="tl">
                  <a:srgbClr val="000000">
                    <a:alpha val="43137"/>
                  </a:srgbClr>
                </a:outerShdw>
              </a:effectLst>
            </a:rPr>
            <a:t>RCW 11.96A.030(5)</a:t>
          </a:r>
          <a:endParaRPr lang="en-US" sz="2800" kern="1200" dirty="0">
            <a:effectLst>
              <a:outerShdw blurRad="38100" dist="38100" dir="2700000" algn="tl">
                <a:srgbClr val="000000">
                  <a:alpha val="43137"/>
                </a:srgbClr>
              </a:outerShdw>
            </a:effectLst>
          </a:endParaRPr>
        </a:p>
      </dsp:txBody>
      <dsp:txXfrm rot="10800000">
        <a:off x="0" y="2831703"/>
        <a:ext cx="4114800" cy="1699021"/>
      </dsp:txXfrm>
    </dsp:sp>
    <dsp:sp modelId="{E7C12F49-A7A3-4013-8BDC-D44095A78621}">
      <dsp:nvSpPr>
        <dsp:cNvPr id="0" name=""/>
        <dsp:cNvSpPr/>
      </dsp:nvSpPr>
      <dsp:spPr>
        <a:xfrm rot="5400000">
          <a:off x="5039518" y="1340643"/>
          <a:ext cx="2265362"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effectLst>
                <a:outerShdw blurRad="38100" dist="38100" dir="2700000" algn="tl">
                  <a:srgbClr val="000000">
                    <a:alpha val="43137"/>
                  </a:srgbClr>
                </a:outerShdw>
              </a:effectLst>
            </a:rPr>
            <a:t>Jurisdiction </a:t>
          </a:r>
          <a:r>
            <a:rPr lang="en-US" sz="3700" kern="1200" dirty="0" smtClean="0">
              <a:effectLst>
                <a:outerShdw blurRad="38100" dist="38100" dir="2700000" algn="tl">
                  <a:srgbClr val="000000">
                    <a:alpha val="43137"/>
                  </a:srgbClr>
                </a:outerShdw>
              </a:effectLst>
            </a:rPr>
            <a:t>   </a:t>
          </a:r>
          <a:r>
            <a:rPr lang="en-US" sz="2800" kern="1200" dirty="0" smtClean="0">
              <a:effectLst>
                <a:outerShdw blurRad="38100" dist="38100" dir="2700000" algn="tl">
                  <a:srgbClr val="000000">
                    <a:alpha val="43137"/>
                  </a:srgbClr>
                </a:outerShdw>
              </a:effectLst>
            </a:rPr>
            <a:t>RCW 11.96A.040</a:t>
          </a:r>
          <a:endParaRPr lang="en-US" sz="3700" kern="1200" dirty="0">
            <a:effectLst>
              <a:outerShdw blurRad="38100" dist="38100" dir="2700000" algn="tl">
                <a:srgbClr val="000000">
                  <a:alpha val="43137"/>
                </a:srgbClr>
              </a:outerShdw>
            </a:effectLst>
          </a:endParaRPr>
        </a:p>
      </dsp:txBody>
      <dsp:txXfrm rot="-5400000">
        <a:off x="4114800" y="2831703"/>
        <a:ext cx="4114800" cy="1699021"/>
      </dsp:txXfrm>
    </dsp:sp>
    <dsp:sp modelId="{9F4A2A0D-75D5-4013-BA3C-12CD18B463E6}">
      <dsp:nvSpPr>
        <dsp:cNvPr id="0" name=""/>
        <dsp:cNvSpPr/>
      </dsp:nvSpPr>
      <dsp:spPr>
        <a:xfrm>
          <a:off x="2880359" y="1699021"/>
          <a:ext cx="2468880" cy="113268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Purpose</a:t>
          </a:r>
          <a:r>
            <a:rPr lang="en-US" sz="2800" kern="1200" dirty="0" smtClean="0"/>
            <a:t> </a:t>
          </a:r>
          <a:r>
            <a:rPr lang="en-US" sz="2000" kern="1200" dirty="0" smtClean="0"/>
            <a:t>RCW 11.96A.010</a:t>
          </a:r>
          <a:endParaRPr lang="en-US" sz="2800" kern="1200" dirty="0"/>
        </a:p>
      </dsp:txBody>
      <dsp:txXfrm>
        <a:off x="2935652" y="1754314"/>
        <a:ext cx="2358294" cy="1022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F3BC8-F62B-461D-933B-FD6D635E9732}">
      <dsp:nvSpPr>
        <dsp:cNvPr id="0" name=""/>
        <dsp:cNvSpPr/>
      </dsp:nvSpPr>
      <dsp:spPr>
        <a:xfrm rot="16200000">
          <a:off x="924718" y="-924718"/>
          <a:ext cx="2265362"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F4479-D02B-40FD-9861-E994448F2ED0}">
      <dsp:nvSpPr>
        <dsp:cNvPr id="0" name=""/>
        <dsp:cNvSpPr/>
      </dsp:nvSpPr>
      <dsp:spPr>
        <a:xfrm>
          <a:off x="4114800" y="0"/>
          <a:ext cx="4114800" cy="226536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08E86-7675-472A-B032-B2E28F7D3B4B}">
      <dsp:nvSpPr>
        <dsp:cNvPr id="0" name=""/>
        <dsp:cNvSpPr/>
      </dsp:nvSpPr>
      <dsp:spPr>
        <a:xfrm rot="10800000">
          <a:off x="0" y="2265362"/>
          <a:ext cx="4114800" cy="226536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12F49-A7A3-4013-8BDC-D44095A78621}">
      <dsp:nvSpPr>
        <dsp:cNvPr id="0" name=""/>
        <dsp:cNvSpPr/>
      </dsp:nvSpPr>
      <dsp:spPr>
        <a:xfrm rot="5400000">
          <a:off x="5039518" y="1340643"/>
          <a:ext cx="2265362"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A2A0D-75D5-4013-BA3C-12CD18B463E6}">
      <dsp:nvSpPr>
        <dsp:cNvPr id="0" name=""/>
        <dsp:cNvSpPr/>
      </dsp:nvSpPr>
      <dsp:spPr>
        <a:xfrm>
          <a:off x="2880359" y="1699021"/>
          <a:ext cx="2468880" cy="113268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Purpose</a:t>
          </a:r>
          <a:r>
            <a:rPr lang="en-US" sz="2800" kern="1200" dirty="0" smtClean="0"/>
            <a:t> </a:t>
          </a:r>
          <a:r>
            <a:rPr lang="en-US" sz="2000" kern="1200" dirty="0" smtClean="0"/>
            <a:t>RCW 11.96A.010</a:t>
          </a:r>
          <a:endParaRPr lang="en-US" sz="2800" kern="1200" dirty="0"/>
        </a:p>
      </dsp:txBody>
      <dsp:txXfrm>
        <a:off x="2935652" y="1754314"/>
        <a:ext cx="2358294" cy="1022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F3BC8-F62B-461D-933B-FD6D635E9732}">
      <dsp:nvSpPr>
        <dsp:cNvPr id="0" name=""/>
        <dsp:cNvSpPr/>
      </dsp:nvSpPr>
      <dsp:spPr>
        <a:xfrm rot="16200000">
          <a:off x="924718" y="-924718"/>
          <a:ext cx="2265362"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US" sz="5400" kern="1200" dirty="0" smtClean="0">
              <a:effectLst>
                <a:outerShdw blurRad="38100" dist="38100" dir="2700000" algn="tl">
                  <a:srgbClr val="000000">
                    <a:alpha val="43137"/>
                  </a:srgbClr>
                </a:outerShdw>
              </a:effectLst>
            </a:rPr>
            <a:t>Power</a:t>
          </a:r>
          <a:r>
            <a:rPr lang="en-US" sz="4000" kern="1200" dirty="0" smtClean="0">
              <a:effectLst>
                <a:outerShdw blurRad="38100" dist="38100" dir="2700000" algn="tl">
                  <a:srgbClr val="000000">
                    <a:alpha val="43137"/>
                  </a:srgbClr>
                </a:outerShdw>
              </a:effectLst>
            </a:rPr>
            <a:t>        </a:t>
          </a:r>
          <a:r>
            <a:rPr lang="en-US" sz="2800" kern="1200" dirty="0" smtClean="0">
              <a:effectLst>
                <a:outerShdw blurRad="38100" dist="38100" dir="2700000" algn="tl">
                  <a:srgbClr val="000000">
                    <a:alpha val="43137"/>
                  </a:srgbClr>
                </a:outerShdw>
              </a:effectLst>
            </a:rPr>
            <a:t>RCW 11.96A.020</a:t>
          </a:r>
          <a:endParaRPr lang="en-US" sz="2800" kern="1200" dirty="0">
            <a:effectLst>
              <a:outerShdw blurRad="38100" dist="38100" dir="2700000" algn="tl">
                <a:srgbClr val="000000">
                  <a:alpha val="43137"/>
                </a:srgbClr>
              </a:outerShdw>
            </a:effectLst>
          </a:endParaRPr>
        </a:p>
      </dsp:txBody>
      <dsp:txXfrm rot="5400000">
        <a:off x="0" y="0"/>
        <a:ext cx="4114800" cy="1699021"/>
      </dsp:txXfrm>
    </dsp:sp>
    <dsp:sp modelId="{808F4479-D02B-40FD-9861-E994448F2ED0}">
      <dsp:nvSpPr>
        <dsp:cNvPr id="0" name=""/>
        <dsp:cNvSpPr/>
      </dsp:nvSpPr>
      <dsp:spPr>
        <a:xfrm>
          <a:off x="4114800" y="0"/>
          <a:ext cx="4114800" cy="226536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08E86-7675-472A-B032-B2E28F7D3B4B}">
      <dsp:nvSpPr>
        <dsp:cNvPr id="0" name=""/>
        <dsp:cNvSpPr/>
      </dsp:nvSpPr>
      <dsp:spPr>
        <a:xfrm rot="10800000">
          <a:off x="0" y="2265362"/>
          <a:ext cx="4114800" cy="226536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12F49-A7A3-4013-8BDC-D44095A78621}">
      <dsp:nvSpPr>
        <dsp:cNvPr id="0" name=""/>
        <dsp:cNvSpPr/>
      </dsp:nvSpPr>
      <dsp:spPr>
        <a:xfrm rot="5400000">
          <a:off x="5039518" y="1340643"/>
          <a:ext cx="2265362"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A2A0D-75D5-4013-BA3C-12CD18B463E6}">
      <dsp:nvSpPr>
        <dsp:cNvPr id="0" name=""/>
        <dsp:cNvSpPr/>
      </dsp:nvSpPr>
      <dsp:spPr>
        <a:xfrm>
          <a:off x="2880359" y="1699021"/>
          <a:ext cx="2468880" cy="113268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5652" y="1754314"/>
        <a:ext cx="2358294" cy="1022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39463-738E-4216-94F7-C93F25C8F6DE}" type="datetimeFigureOut">
              <a:rPr lang="en-US" smtClean="0"/>
              <a:pPr/>
              <a:t>12/12/2012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C8E12-786E-4DAC-8988-FB4517D35E87}" type="slidenum">
              <a:rPr lang="en-US" smtClean="0"/>
              <a:pPr/>
              <a:t>‹#›</a:t>
            </a:fld>
            <a:endParaRPr lang="en-US" dirty="0"/>
          </a:p>
        </p:txBody>
      </p:sp>
    </p:spTree>
    <p:extLst>
      <p:ext uri="{BB962C8B-B14F-4D97-AF65-F5344CB8AC3E}">
        <p14:creationId xmlns:p14="http://schemas.microsoft.com/office/powerpoint/2010/main" val="234634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36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37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39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40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65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C8E12-786E-4DAC-8988-FB4517D35E87}"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C8E12-786E-4DAC-8988-FB4517D35E87}"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C8E12-786E-4DAC-8988-FB4517D35E87}"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512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2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p>
          </p:txBody>
        </p:sp>
        <p:sp>
          <p:nvSpPr>
            <p:cNvPr id="512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2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2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2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2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3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3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3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3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3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p>
          </p:txBody>
        </p:sp>
        <p:sp>
          <p:nvSpPr>
            <p:cNvPr id="513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p>
          </p:txBody>
        </p:sp>
        <p:sp>
          <p:nvSpPr>
            <p:cNvPr id="513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3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3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3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4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4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4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4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p>
          </p:txBody>
        </p:sp>
        <p:sp>
          <p:nvSpPr>
            <p:cNvPr id="514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4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4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4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p>
          </p:txBody>
        </p:sp>
        <p:sp>
          <p:nvSpPr>
            <p:cNvPr id="514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p>
          </p:txBody>
        </p:sp>
        <p:sp>
          <p:nvSpPr>
            <p:cNvPr id="514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p>
          </p:txBody>
        </p:sp>
        <p:sp>
          <p:nvSpPr>
            <p:cNvPr id="515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5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515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p>
          </p:txBody>
        </p:sp>
        <p:sp>
          <p:nvSpPr>
            <p:cNvPr id="515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515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p>
          </p:txBody>
        </p:sp>
        <p:sp>
          <p:nvSpPr>
            <p:cNvPr id="515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p>
          </p:txBody>
        </p:sp>
        <p:sp>
          <p:nvSpPr>
            <p:cNvPr id="515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p>
          </p:txBody>
        </p:sp>
      </p:grpSp>
      <p:sp>
        <p:nvSpPr>
          <p:cNvPr id="5157" name="Rectangle 37"/>
          <p:cNvSpPr>
            <a:spLocks noGrp="1" noChangeArrowheads="1"/>
          </p:cNvSpPr>
          <p:nvPr>
            <p:ph type="dt" sz="half" idx="2"/>
          </p:nvPr>
        </p:nvSpPr>
        <p:spPr/>
        <p:txBody>
          <a:bodyPr/>
          <a:lstStyle>
            <a:lvl1pPr>
              <a:defRPr/>
            </a:lvl1pPr>
          </a:lstStyle>
          <a:p>
            <a:fld id="{A974BD2C-6CD9-4205-9E48-B292927E29DE}" type="datetimeFigureOut">
              <a:rPr lang="en-US" smtClean="0"/>
              <a:pPr/>
              <a:t>12/12/2012</a:t>
            </a:fld>
            <a:endParaRPr lang="en-US" dirty="0"/>
          </a:p>
        </p:txBody>
      </p:sp>
      <p:sp>
        <p:nvSpPr>
          <p:cNvPr id="5158" name="Rectangle 38"/>
          <p:cNvSpPr>
            <a:spLocks noGrp="1" noChangeArrowheads="1"/>
          </p:cNvSpPr>
          <p:nvPr>
            <p:ph type="ftr" sz="quarter" idx="3"/>
          </p:nvPr>
        </p:nvSpPr>
        <p:spPr/>
        <p:txBody>
          <a:bodyPr/>
          <a:lstStyle>
            <a:lvl1pPr>
              <a:defRPr/>
            </a:lvl1pPr>
          </a:lstStyle>
          <a:p>
            <a:endParaRPr lang="en-US" dirty="0"/>
          </a:p>
        </p:txBody>
      </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5161" name="Rectangle 41"/>
          <p:cNvSpPr>
            <a:spLocks noGrp="1" noChangeArrowheads="1"/>
          </p:cNvSpPr>
          <p:nvPr>
            <p:ph type="sldNum" sz="quarter" idx="4"/>
          </p:nvPr>
        </p:nvSpPr>
        <p:spPr/>
        <p:txBody>
          <a:bodyPr/>
          <a:lstStyle>
            <a:lvl1pPr>
              <a:defRPr/>
            </a:lvl1pPr>
          </a:lstStyle>
          <a:p>
            <a:fld id="{215173FD-B44F-4A7D-9A35-7CDA69386FC3}" type="slidenum">
              <a:rPr lang="en-US" smtClean="0"/>
              <a:pPr/>
              <a:t>‹#›</a:t>
            </a:fld>
            <a:endParaRPr lang="en-US" dirty="0"/>
          </a:p>
        </p:txBody>
      </p:sp>
      <p:sp>
        <p:nvSpPr>
          <p:cNvPr id="5162" name="Text Box 42"/>
          <p:cNvSpPr txBox="1">
            <a:spLocks noChangeArrowheads="1"/>
          </p:cNvSpPr>
          <p:nvPr/>
        </p:nvSpPr>
        <p:spPr bwMode="auto">
          <a:xfrm rot="-89307605">
            <a:off x="8404225" y="6118225"/>
            <a:ext cx="8382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dirty="0">
                <a:solidFill>
                  <a:schemeClr val="bg2"/>
                </a:solidFill>
              </a:rPr>
              <a:t>CT. Moser</a:t>
            </a:r>
          </a:p>
        </p:txBody>
      </p:sp>
      <p:sp>
        <p:nvSpPr>
          <p:cNvPr id="5163" name="DiagonalStripe"/>
          <p:cNvSpPr>
            <a:spLocks noEditPoints="1" noChangeArrowheads="1"/>
          </p:cNvSpPr>
          <p:nvPr/>
        </p:nvSpPr>
        <p:spPr bwMode="auto">
          <a:xfrm rot="16200000">
            <a:off x="38100" y="5753100"/>
            <a:ext cx="1066800" cy="1143000"/>
          </a:xfrm>
          <a:custGeom>
            <a:avLst/>
            <a:gdLst>
              <a:gd name="G0" fmla="+- 0 0 0"/>
              <a:gd name="G1" fmla="*/ 10914 1 2"/>
              <a:gd name="G2" fmla="+- 10914 0 0"/>
              <a:gd name="G3" fmla="+- G1 10800 0"/>
              <a:gd name="T0" fmla="*/ 5457 w 21600"/>
              <a:gd name="T1" fmla="*/ 5457 h 21600"/>
              <a:gd name="T2" fmla="*/ 0 w 21600"/>
              <a:gd name="T3" fmla="*/ 16257 h 21600"/>
              <a:gd name="T4" fmla="*/ 10800 w 21600"/>
              <a:gd name="T5" fmla="*/ 10800 h 21600"/>
              <a:gd name="T6" fmla="*/ 16257 w 21600"/>
              <a:gd name="T7" fmla="*/ 0 h 21600"/>
              <a:gd name="T8" fmla="*/ 11796480 60000 65536"/>
              <a:gd name="T9" fmla="*/ 11796480 60000 65536"/>
              <a:gd name="T10" fmla="*/ 0 60000 65536"/>
              <a:gd name="T11" fmla="*/ 17694720 60000 65536"/>
              <a:gd name="T12" fmla="*/ 0 w 21600"/>
              <a:gd name="T13" fmla="*/ 0 h 21600"/>
              <a:gd name="T14" fmla="*/ G3 w 21600"/>
              <a:gd name="T15" fmla="*/ G3 h 21600"/>
            </a:gdLst>
            <a:ahLst/>
            <a:cxnLst>
              <a:cxn ang="T8">
                <a:pos x="T0" y="T1"/>
              </a:cxn>
              <a:cxn ang="T9">
                <a:pos x="T2" y="T3"/>
              </a:cxn>
              <a:cxn ang="T10">
                <a:pos x="T4" y="T5"/>
              </a:cxn>
              <a:cxn ang="T11">
                <a:pos x="T6" y="T7"/>
              </a:cxn>
            </a:cxnLst>
            <a:rect l="T12" t="T13" r="T14" b="T15"/>
            <a:pathLst>
              <a:path w="21600" h="21600">
                <a:moveTo>
                  <a:pt x="10914" y="0"/>
                </a:moveTo>
                <a:lnTo>
                  <a:pt x="0" y="10914"/>
                </a:lnTo>
                <a:lnTo>
                  <a:pt x="0" y="21600"/>
                </a:lnTo>
                <a:lnTo>
                  <a:pt x="21600" y="0"/>
                </a:lnTo>
                <a:close/>
              </a:path>
            </a:pathLst>
          </a:custGeom>
          <a:solidFill>
            <a:schemeClr val="accent2"/>
          </a:solidFill>
          <a:ln w="9525">
            <a:noFill/>
            <a:miter lim="800000"/>
            <a:headEnd/>
            <a:tailEnd/>
          </a:ln>
          <a:effectLst>
            <a:prstShdw prst="shdw17" dist="25400" dir="5400000">
              <a:schemeClr val="accent2">
                <a:gamma/>
                <a:shade val="60000"/>
                <a:invGamma/>
              </a:schemeClr>
            </a:prstShdw>
          </a:effectLst>
        </p:spPr>
        <p:txBody>
          <a:bodyPr vert="eaVert"/>
          <a:lstStyle/>
          <a:p>
            <a:endParaRPr lang="en-US" dirty="0"/>
          </a:p>
        </p:txBody>
      </p:sp>
      <p:sp>
        <p:nvSpPr>
          <p:cNvPr id="5164" name="Text Box 44"/>
          <p:cNvSpPr txBox="1">
            <a:spLocks noChangeArrowheads="1"/>
          </p:cNvSpPr>
          <p:nvPr/>
        </p:nvSpPr>
        <p:spPr bwMode="auto">
          <a:xfrm rot="2663979">
            <a:off x="-174625" y="6270625"/>
            <a:ext cx="12954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dirty="0">
                <a:solidFill>
                  <a:srgbClr val="000000"/>
                </a:solidFill>
                <a:latin typeface="Berlin Sans FB" pitchFamily="34" charset="0"/>
              </a:rPr>
              <a:t>Moser Law</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974BD2C-6CD9-4205-9E48-B292927E29DE}" type="datetimeFigureOut">
              <a:rPr lang="en-US" smtClean="0"/>
              <a:pPr/>
              <a:t>12/12/2012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15173FD-B44F-4A7D-9A35-7CDA69386F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A974BD2C-6CD9-4205-9E48-B292927E29DE}" type="datetimeFigureOut">
              <a:rPr lang="en-US" smtClean="0"/>
              <a:pPr/>
              <a:t>12/12/2012</a:t>
            </a:fld>
            <a:endParaRPr lang="en-US" dirty="0"/>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15173FD-B44F-4A7D-9A35-7CDA69386FC3}" type="slidenum">
              <a:rPr lang="en-US" smtClean="0"/>
              <a:pPr/>
              <a:t>‹#›</a:t>
            </a:fld>
            <a:endParaRPr lang="en-US" dirty="0"/>
          </a:p>
        </p:txBody>
      </p:sp>
      <p:sp>
        <p:nvSpPr>
          <p:cNvPr id="4138" name="DiagonalStripe"/>
          <p:cNvSpPr>
            <a:spLocks noEditPoints="1" noChangeArrowheads="1"/>
          </p:cNvSpPr>
          <p:nvPr/>
        </p:nvSpPr>
        <p:spPr bwMode="auto">
          <a:xfrm rot="16200000">
            <a:off x="38100" y="5753100"/>
            <a:ext cx="1066800" cy="1143000"/>
          </a:xfrm>
          <a:custGeom>
            <a:avLst/>
            <a:gdLst>
              <a:gd name="G0" fmla="+- 0 0 0"/>
              <a:gd name="G1" fmla="*/ 10914 1 2"/>
              <a:gd name="G2" fmla="+- 10914 0 0"/>
              <a:gd name="G3" fmla="+- G1 10800 0"/>
              <a:gd name="T0" fmla="*/ 5457 w 21600"/>
              <a:gd name="T1" fmla="*/ 5457 h 21600"/>
              <a:gd name="T2" fmla="*/ 0 w 21600"/>
              <a:gd name="T3" fmla="*/ 16257 h 21600"/>
              <a:gd name="T4" fmla="*/ 10800 w 21600"/>
              <a:gd name="T5" fmla="*/ 10800 h 21600"/>
              <a:gd name="T6" fmla="*/ 16257 w 21600"/>
              <a:gd name="T7" fmla="*/ 0 h 21600"/>
              <a:gd name="T8" fmla="*/ 11796480 60000 65536"/>
              <a:gd name="T9" fmla="*/ 11796480 60000 65536"/>
              <a:gd name="T10" fmla="*/ 0 60000 65536"/>
              <a:gd name="T11" fmla="*/ 17694720 60000 65536"/>
              <a:gd name="T12" fmla="*/ 0 w 21600"/>
              <a:gd name="T13" fmla="*/ 0 h 21600"/>
              <a:gd name="T14" fmla="*/ G3 w 21600"/>
              <a:gd name="T15" fmla="*/ G3 h 21600"/>
            </a:gdLst>
            <a:ahLst/>
            <a:cxnLst>
              <a:cxn ang="T8">
                <a:pos x="T0" y="T1"/>
              </a:cxn>
              <a:cxn ang="T9">
                <a:pos x="T2" y="T3"/>
              </a:cxn>
              <a:cxn ang="T10">
                <a:pos x="T4" y="T5"/>
              </a:cxn>
              <a:cxn ang="T11">
                <a:pos x="T6" y="T7"/>
              </a:cxn>
            </a:cxnLst>
            <a:rect l="T12" t="T13" r="T14" b="T15"/>
            <a:pathLst>
              <a:path w="21600" h="21600">
                <a:moveTo>
                  <a:pt x="10914" y="0"/>
                </a:moveTo>
                <a:lnTo>
                  <a:pt x="0" y="10914"/>
                </a:lnTo>
                <a:lnTo>
                  <a:pt x="0" y="21600"/>
                </a:lnTo>
                <a:lnTo>
                  <a:pt x="21600" y="0"/>
                </a:lnTo>
                <a:close/>
              </a:path>
            </a:pathLst>
          </a:custGeom>
          <a:solidFill>
            <a:schemeClr val="accent2"/>
          </a:solidFill>
          <a:ln w="9525">
            <a:noFill/>
            <a:miter lim="800000"/>
            <a:headEnd/>
            <a:tailEnd/>
          </a:ln>
          <a:effectLst>
            <a:prstShdw prst="shdw17" dist="25400" dir="5400000">
              <a:schemeClr val="accent2">
                <a:gamma/>
                <a:shade val="60000"/>
                <a:invGamma/>
              </a:schemeClr>
            </a:prstShdw>
          </a:effectLst>
        </p:spPr>
        <p:txBody>
          <a:bodyPr vert="eaVert"/>
          <a:lstStyle/>
          <a:p>
            <a:endParaRPr lang="en-US" dirty="0"/>
          </a:p>
        </p:txBody>
      </p:sp>
      <p:sp>
        <p:nvSpPr>
          <p:cNvPr id="4139" name="Text Box 43"/>
          <p:cNvSpPr txBox="1">
            <a:spLocks noChangeArrowheads="1"/>
          </p:cNvSpPr>
          <p:nvPr/>
        </p:nvSpPr>
        <p:spPr bwMode="auto">
          <a:xfrm rot="2706066">
            <a:off x="-159543" y="6331743"/>
            <a:ext cx="1295400"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solidFill>
                  <a:srgbClr val="000000"/>
                </a:solidFill>
                <a:latin typeface="Berlin Sans FB" pitchFamily="34" charset="0"/>
              </a:rPr>
              <a:t>Moser Law</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dvocateslg.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advocateslg.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05200"/>
            <a:ext cx="6400800" cy="838200"/>
          </a:xfrm>
        </p:spPr>
        <p:txBody>
          <a:bodyPr/>
          <a:lstStyle/>
          <a:p>
            <a:r>
              <a:rPr lang="en-US" dirty="0" smtClean="0"/>
              <a:t>TEDRA: Chapter 11.96A RCW</a:t>
            </a:r>
            <a:endParaRPr lang="en-US" dirty="0"/>
          </a:p>
        </p:txBody>
      </p:sp>
      <p:sp>
        <p:nvSpPr>
          <p:cNvPr id="2" name="Title 1"/>
          <p:cNvSpPr>
            <a:spLocks noGrp="1"/>
          </p:cNvSpPr>
          <p:nvPr>
            <p:ph type="ctrTitle"/>
          </p:nvPr>
        </p:nvSpPr>
        <p:spPr>
          <a:xfrm>
            <a:off x="685800" y="609601"/>
            <a:ext cx="7772400" cy="2666999"/>
          </a:xfrm>
        </p:spPr>
        <p:txBody>
          <a:bodyPr/>
          <a:lstStyle/>
          <a:p>
            <a:r>
              <a:rPr lang="en-US" b="1" dirty="0" smtClean="0"/>
              <a:t>T</a:t>
            </a:r>
            <a:r>
              <a:rPr lang="en-US" dirty="0" smtClean="0"/>
              <a:t>rust and </a:t>
            </a:r>
            <a:r>
              <a:rPr lang="en-US" b="1" dirty="0" smtClean="0"/>
              <a:t>E</a:t>
            </a:r>
            <a:r>
              <a:rPr lang="en-US" dirty="0" smtClean="0"/>
              <a:t>state </a:t>
            </a:r>
            <a:r>
              <a:rPr lang="en-US" b="1" dirty="0" smtClean="0"/>
              <a:t>D</a:t>
            </a:r>
            <a:r>
              <a:rPr lang="en-US" dirty="0" smtClean="0"/>
              <a:t>ispute </a:t>
            </a:r>
            <a:r>
              <a:rPr lang="en-US" b="1" dirty="0" smtClean="0"/>
              <a:t>R</a:t>
            </a:r>
            <a:r>
              <a:rPr lang="en-US" dirty="0" smtClean="0"/>
              <a:t>esolution </a:t>
            </a:r>
            <a:r>
              <a:rPr lang="en-US" b="1" dirty="0" smtClean="0"/>
              <a:t>A</a:t>
            </a:r>
            <a:r>
              <a:rPr lang="en-US" dirty="0" smtClean="0"/>
              <a:t>ct</a:t>
            </a:r>
            <a:br>
              <a:rPr lang="en-US" dirty="0" smtClean="0"/>
            </a:br>
            <a:r>
              <a:rPr lang="en-US" dirty="0" smtClean="0"/>
              <a:t>Law &amp; Practice</a:t>
            </a:r>
            <a:endParaRPr lang="en-US" dirty="0"/>
          </a:p>
        </p:txBody>
      </p:sp>
      <p:pic>
        <p:nvPicPr>
          <p:cNvPr id="1026" name="Picture 2"/>
          <p:cNvPicPr>
            <a:picLocks noChangeAspect="1" noChangeArrowheads="1"/>
          </p:cNvPicPr>
          <p:nvPr/>
        </p:nvPicPr>
        <p:blipFill>
          <a:blip r:embed="rId3"/>
          <a:srcRect/>
          <a:stretch>
            <a:fillRect/>
          </a:stretch>
        </p:blipFill>
        <p:spPr bwMode="auto">
          <a:xfrm>
            <a:off x="2971800" y="4412849"/>
            <a:ext cx="3200400" cy="22281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TEDRA gives Power to courts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7297812"/>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651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Power of Courts</a:t>
            </a:r>
            <a:endParaRPr lang="en-US" dirty="0"/>
          </a:p>
        </p:txBody>
      </p:sp>
      <p:sp>
        <p:nvSpPr>
          <p:cNvPr id="3" name="Content Placeholder 2"/>
          <p:cNvSpPr>
            <a:spLocks noGrp="1"/>
          </p:cNvSpPr>
          <p:nvPr>
            <p:ph idx="1"/>
          </p:nvPr>
        </p:nvSpPr>
        <p:spPr>
          <a:xfrm>
            <a:off x="457200" y="1600200"/>
            <a:ext cx="8382000" cy="4530725"/>
          </a:xfrm>
        </p:spPr>
        <p:txBody>
          <a:bodyPr/>
          <a:lstStyle/>
          <a:p>
            <a:pPr marL="0" indent="0">
              <a:buNone/>
            </a:pPr>
            <a:r>
              <a:rPr lang="en-US" sz="2800" dirty="0">
                <a:effectLst>
                  <a:outerShdw blurRad="38100" dist="38100" dir="2700000" algn="tl">
                    <a:srgbClr val="000000">
                      <a:alpha val="43137"/>
                    </a:srgbClr>
                  </a:outerShdw>
                </a:effectLst>
              </a:rPr>
              <a:t>(1) It is the intent of the legislature that the courts shall have full and ample power and authority under this title to administer and settle:</a:t>
            </a: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 </a:t>
            </a:r>
            <a:r>
              <a:rPr lang="en-US" sz="2800" dirty="0" smtClean="0">
                <a:effectLst>
                  <a:outerShdw blurRad="38100" dist="38100" dir="2700000" algn="tl">
                    <a:srgbClr val="000000">
                      <a:alpha val="43137"/>
                    </a:srgbClr>
                  </a:outerShdw>
                </a:effectLst>
              </a:rPr>
              <a:t>. . . estates . . . </a:t>
            </a:r>
            <a:r>
              <a:rPr lang="en-US" sz="2800" dirty="0">
                <a:effectLst>
                  <a:outerShdw blurRad="38100" dist="38100" dir="2700000" algn="tl">
                    <a:srgbClr val="000000">
                      <a:alpha val="43137"/>
                    </a:srgbClr>
                  </a:outerShdw>
                </a:effectLst>
              </a:rPr>
              <a:t>incapacitated, missing, and deceased persons, including matters involving </a:t>
            </a:r>
            <a:r>
              <a:rPr lang="en-US" sz="2800" dirty="0" err="1">
                <a:effectLst>
                  <a:outerShdw blurRad="38100" dist="38100" dir="2700000" algn="tl">
                    <a:srgbClr val="000000">
                      <a:alpha val="43137"/>
                    </a:srgbClr>
                  </a:outerShdw>
                </a:effectLst>
              </a:rPr>
              <a:t>nonprobate</a:t>
            </a:r>
            <a:r>
              <a:rPr lang="en-US" sz="2800" dirty="0">
                <a:effectLst>
                  <a:outerShdw blurRad="38100" dist="38100" dir="2700000" algn="tl">
                    <a:srgbClr val="000000">
                      <a:alpha val="43137"/>
                    </a:srgbClr>
                  </a:outerShdw>
                </a:effectLst>
              </a:rPr>
              <a:t> assets and powers of </a:t>
            </a:r>
            <a:r>
              <a:rPr lang="en-US" sz="2800" dirty="0" smtClean="0">
                <a:effectLst>
                  <a:outerShdw blurRad="38100" dist="38100" dir="2700000" algn="tl">
                    <a:srgbClr val="000000">
                      <a:alpha val="43137"/>
                    </a:srgbClr>
                  </a:outerShdw>
                </a:effectLst>
              </a:rPr>
              <a:t>attorney . . .; </a:t>
            </a:r>
            <a:r>
              <a:rPr lang="en-US" sz="2800" dirty="0">
                <a:effectLst>
                  <a:outerShdw blurRad="38100" dist="38100" dir="2700000" algn="tl">
                    <a:srgbClr val="000000">
                      <a:alpha val="43137"/>
                    </a:srgbClr>
                  </a:outerShdw>
                </a:effectLst>
              </a:rPr>
              <a:t>and</a:t>
            </a: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 All trusts and trust matters</a:t>
            </a:r>
            <a:r>
              <a:rPr lang="en-US" sz="2800" dirty="0" smtClean="0">
                <a:effectLst>
                  <a:outerShdw blurRad="38100" dist="38100" dir="2700000" algn="tl">
                    <a:srgbClr val="000000">
                      <a:alpha val="43137"/>
                    </a:srgbClr>
                  </a:outerShdw>
                </a:effectLst>
              </a:rPr>
              <a:t>.</a:t>
            </a:r>
          </a:p>
          <a:p>
            <a:pPr marL="0" indent="0">
              <a:buNone/>
            </a:pPr>
            <a:endParaRPr lang="en-US" sz="2800" dirty="0">
              <a:effectLst>
                <a:outerShdw blurRad="38100" dist="38100" dir="2700000" algn="tl">
                  <a:srgbClr val="000000">
                    <a:alpha val="43137"/>
                  </a:srgbClr>
                </a:outerShdw>
              </a:effectLst>
            </a:endParaRPr>
          </a:p>
          <a:p>
            <a:pPr marL="0" indent="0">
              <a:buNone/>
            </a:pPr>
            <a:r>
              <a:rPr lang="en-US" sz="2400" dirty="0"/>
              <a:t>RCW </a:t>
            </a:r>
            <a:r>
              <a:rPr lang="en-US" sz="2400" dirty="0" smtClean="0">
                <a:effectLst/>
              </a:rPr>
              <a:t>11.96A.020</a:t>
            </a:r>
            <a:endParaRPr lang="en-US" sz="2400" dirty="0">
              <a:effectLst>
                <a:outerShdw blurRad="38100" dist="38100" dir="2700000" algn="tl">
                  <a:srgbClr val="000000">
                    <a:alpha val="43137"/>
                  </a:srgbClr>
                </a:outerShdw>
              </a:effectLst>
            </a:endParaRPr>
          </a:p>
          <a:p>
            <a:endParaRPr lang="en-US" dirty="0" smtClean="0"/>
          </a:p>
        </p:txBody>
      </p:sp>
      <p:pic>
        <p:nvPicPr>
          <p:cNvPr id="2051" name="Picture 3" descr="C:\Users\Owner\AppData\Local\Microsoft\Windows\Temporary Internet Files\Content.IE5\IPPN6F4N\MC9003517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648200"/>
            <a:ext cx="1584356" cy="1795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Power of Courts</a:t>
            </a:r>
            <a:endParaRPr lang="en-US" dirty="0"/>
          </a:p>
        </p:txBody>
      </p:sp>
      <p:sp>
        <p:nvSpPr>
          <p:cNvPr id="3" name="Content Placeholder 2"/>
          <p:cNvSpPr>
            <a:spLocks noGrp="1"/>
          </p:cNvSpPr>
          <p:nvPr>
            <p:ph idx="1"/>
          </p:nvPr>
        </p:nvSpPr>
        <p:spPr>
          <a:xfrm>
            <a:off x="457200" y="1600200"/>
            <a:ext cx="8382000" cy="4530725"/>
          </a:xfrm>
        </p:spPr>
        <p:txBody>
          <a:bodyPr/>
          <a:lstStyle/>
          <a:p>
            <a:pPr marL="0" indent="0">
              <a:buNone/>
            </a:pP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2) If this title should </a:t>
            </a:r>
            <a:r>
              <a:rPr lang="en-US" sz="2800" dirty="0" smtClean="0">
                <a:effectLst>
                  <a:outerShdw blurRad="38100" dist="38100" dir="2700000" algn="tl">
                    <a:srgbClr val="000000">
                      <a:alpha val="43137"/>
                    </a:srgbClr>
                  </a:outerShdw>
                </a:effectLst>
              </a:rPr>
              <a:t>. . . </a:t>
            </a:r>
            <a:r>
              <a:rPr lang="en-US" sz="2800" dirty="0">
                <a:effectLst>
                  <a:outerShdw blurRad="38100" dist="38100" dir="2700000" algn="tl">
                    <a:srgbClr val="000000">
                      <a:alpha val="43137"/>
                    </a:srgbClr>
                  </a:outerShdw>
                </a:effectLst>
              </a:rPr>
              <a:t>be </a:t>
            </a:r>
            <a:r>
              <a:rPr lang="en-US" sz="2800" dirty="0" smtClean="0">
                <a:effectLst>
                  <a:outerShdw blurRad="38100" dist="38100" dir="2700000" algn="tl">
                    <a:srgbClr val="000000">
                      <a:alpha val="43137"/>
                    </a:srgbClr>
                  </a:outerShdw>
                </a:effectLst>
              </a:rPr>
              <a:t>inapplicable . . . </a:t>
            </a:r>
            <a:r>
              <a:rPr lang="en-US" sz="2800" dirty="0">
                <a:effectLst>
                  <a:outerShdw blurRad="38100" dist="38100" dir="2700000" algn="tl">
                    <a:srgbClr val="000000">
                      <a:alpha val="43137"/>
                    </a:srgbClr>
                  </a:outerShdw>
                </a:effectLst>
              </a:rPr>
              <a:t>to </a:t>
            </a:r>
            <a:r>
              <a:rPr lang="en-US" sz="2800" dirty="0" smtClean="0">
                <a:effectLst>
                  <a:outerShdw blurRad="38100" dist="38100" dir="2700000" algn="tl">
                    <a:srgbClr val="000000">
                      <a:alpha val="43137"/>
                    </a:srgbClr>
                  </a:outerShdw>
                </a:effectLst>
              </a:rPr>
              <a:t>. . . the </a:t>
            </a:r>
            <a:r>
              <a:rPr lang="en-US" sz="2800" dirty="0">
                <a:effectLst>
                  <a:outerShdw blurRad="38100" dist="38100" dir="2700000" algn="tl">
                    <a:srgbClr val="000000">
                      <a:alpha val="43137"/>
                    </a:srgbClr>
                  </a:outerShdw>
                </a:effectLst>
              </a:rPr>
              <a:t>matters listed in subsection (1) </a:t>
            </a:r>
            <a:r>
              <a:rPr lang="en-US" sz="2800" dirty="0" smtClean="0">
                <a:effectLst>
                  <a:outerShdw blurRad="38100" dist="38100" dir="2700000" algn="tl">
                    <a:srgbClr val="000000">
                      <a:alpha val="43137"/>
                    </a:srgbClr>
                  </a:outerShdw>
                </a:effectLst>
              </a:rPr>
              <a:t>. . . the </a:t>
            </a:r>
            <a:r>
              <a:rPr lang="en-US" sz="2800" dirty="0">
                <a:effectLst>
                  <a:outerShdw blurRad="38100" dist="38100" dir="2700000" algn="tl">
                    <a:srgbClr val="000000">
                      <a:alpha val="43137"/>
                    </a:srgbClr>
                  </a:outerShdw>
                </a:effectLst>
              </a:rPr>
              <a:t>court nevertheless has full power and authority to proceed </a:t>
            </a:r>
            <a:r>
              <a:rPr lang="en-US" sz="2800" dirty="0" smtClean="0">
                <a:effectLst>
                  <a:outerShdw blurRad="38100" dist="38100" dir="2700000" algn="tl">
                    <a:srgbClr val="000000">
                      <a:alpha val="43137"/>
                    </a:srgbClr>
                  </a:outerShdw>
                </a:effectLst>
              </a:rPr>
              <a:t> . . . all </a:t>
            </a:r>
            <a:r>
              <a:rPr lang="en-US" sz="2800" dirty="0">
                <a:effectLst>
                  <a:outerShdw blurRad="38100" dist="38100" dir="2700000" algn="tl">
                    <a:srgbClr val="000000">
                      <a:alpha val="43137"/>
                    </a:srgbClr>
                  </a:outerShdw>
                </a:effectLst>
              </a:rPr>
              <a:t>to the end that the matters be expeditiously administered and settled by the </a:t>
            </a:r>
            <a:r>
              <a:rPr lang="en-US" sz="2800" dirty="0" smtClean="0">
                <a:effectLst>
                  <a:outerShdw blurRad="38100" dist="38100" dir="2700000" algn="tl">
                    <a:srgbClr val="000000">
                      <a:alpha val="43137"/>
                    </a:srgbClr>
                  </a:outerShdw>
                </a:effectLst>
              </a:rPr>
              <a:t>court. </a:t>
            </a:r>
          </a:p>
          <a:p>
            <a:pPr marL="0" indent="0">
              <a:buNone/>
            </a:pPr>
            <a:endParaRPr lang="en-US" sz="2800" dirty="0">
              <a:effectLst/>
            </a:endParaRPr>
          </a:p>
          <a:p>
            <a:pPr marL="0" indent="0">
              <a:buNone/>
            </a:pPr>
            <a:endParaRPr lang="en-US" sz="2800" dirty="0" smtClean="0">
              <a:effectLst/>
            </a:endParaRPr>
          </a:p>
          <a:p>
            <a:pPr marL="0" indent="0">
              <a:buNone/>
            </a:pPr>
            <a:r>
              <a:rPr lang="en-US" sz="2400" dirty="0" smtClean="0"/>
              <a:t>RCW </a:t>
            </a:r>
            <a:r>
              <a:rPr lang="en-US" sz="2400" dirty="0" smtClean="0">
                <a:effectLst/>
              </a:rPr>
              <a:t>11.96A.020</a:t>
            </a:r>
            <a:endParaRPr lang="en-US" sz="2400" dirty="0">
              <a:effectLst/>
            </a:endParaRPr>
          </a:p>
          <a:p>
            <a:pPr marL="0" indent="0">
              <a:buNone/>
            </a:pPr>
            <a:endParaRPr lang="en-US" dirty="0" smtClean="0"/>
          </a:p>
        </p:txBody>
      </p:sp>
      <p:pic>
        <p:nvPicPr>
          <p:cNvPr id="2051" name="Picture 3" descr="C:\Users\Owner\AppData\Local\Microsoft\Windows\Temporary Internet Files\Content.IE5\IPPN6F4N\MC9003517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648200"/>
            <a:ext cx="1584356" cy="179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1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Power of Courts</a:t>
            </a:r>
            <a:endParaRPr lang="en-US" dirty="0"/>
          </a:p>
        </p:txBody>
      </p:sp>
      <p:sp>
        <p:nvSpPr>
          <p:cNvPr id="3" name="Content Placeholder 2"/>
          <p:cNvSpPr>
            <a:spLocks noGrp="1"/>
          </p:cNvSpPr>
          <p:nvPr>
            <p:ph idx="1"/>
          </p:nvPr>
        </p:nvSpPr>
        <p:spPr>
          <a:xfrm>
            <a:off x="457200" y="1600200"/>
            <a:ext cx="8229600" cy="4648200"/>
          </a:xfrm>
        </p:spPr>
        <p:txBody>
          <a:bodyPr/>
          <a:lstStyle/>
          <a:p>
            <a:pPr marL="0" indent="0">
              <a:buNone/>
            </a:pPr>
            <a:r>
              <a:rPr lang="en-US" sz="2800" dirty="0" smtClean="0"/>
              <a:t>“The </a:t>
            </a:r>
            <a:r>
              <a:rPr lang="en-US" sz="2800" dirty="0"/>
              <a:t>Act's grant of plenary powers to the trial court lends additional support to the trial court's authority to appoint </a:t>
            </a:r>
            <a:r>
              <a:rPr lang="en-US" sz="2800" dirty="0" smtClean="0"/>
              <a:t>[the] </a:t>
            </a:r>
            <a:r>
              <a:rPr lang="en-US" sz="2800" dirty="0"/>
              <a:t>trustee. The legislature provided that it intended courts to have </a:t>
            </a:r>
            <a:r>
              <a:rPr lang="en-US" sz="2800" dirty="0" smtClean="0"/>
              <a:t>‘full </a:t>
            </a:r>
            <a:r>
              <a:rPr lang="en-US" sz="2800" dirty="0"/>
              <a:t>and ample power and </a:t>
            </a:r>
            <a:r>
              <a:rPr lang="en-US" sz="2800" dirty="0" smtClean="0"/>
              <a:t>authority’ </a:t>
            </a:r>
            <a:r>
              <a:rPr lang="en-US" sz="2800" dirty="0"/>
              <a:t>to administer and settle all trusts and trust matters under the Act</a:t>
            </a:r>
            <a:r>
              <a:rPr lang="en-US" sz="2800" dirty="0" smtClean="0"/>
              <a:t>.”</a:t>
            </a:r>
            <a:r>
              <a:rPr lang="en-US" sz="2800" dirty="0"/>
              <a:t/>
            </a:r>
            <a:br>
              <a:rPr lang="en-US" sz="2800" dirty="0"/>
            </a:br>
            <a:r>
              <a:rPr lang="en-US" sz="2800" dirty="0"/>
              <a:t/>
            </a:r>
            <a:br>
              <a:rPr lang="en-US" sz="2800" dirty="0"/>
            </a:br>
            <a:r>
              <a:rPr lang="en-US" sz="2000" i="1" dirty="0">
                <a:effectLst/>
              </a:rPr>
              <a:t>In re Irrevocable Trust of McKean</a:t>
            </a:r>
            <a:r>
              <a:rPr lang="en-US" sz="2000" dirty="0">
                <a:effectLst/>
              </a:rPr>
              <a:t>, 144 Wash. App. 333, 343, 183 P.3d 317, 322 (2008)</a:t>
            </a:r>
          </a:p>
          <a:p>
            <a:endParaRPr lang="en-US" dirty="0" smtClean="0"/>
          </a:p>
        </p:txBody>
      </p:sp>
      <p:pic>
        <p:nvPicPr>
          <p:cNvPr id="3075" name="Picture 3" descr="C:\Users\Owner\AppData\Local\Microsoft\Windows\Temporary Internet Files\Content.IE5\IL60O70F\MC9001992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257800"/>
            <a:ext cx="1780515" cy="1385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Courts</a:t>
            </a:r>
            <a:endParaRPr lang="en-US" dirty="0"/>
          </a:p>
        </p:txBody>
      </p:sp>
      <p:sp>
        <p:nvSpPr>
          <p:cNvPr id="3" name="Content Placeholder 2"/>
          <p:cNvSpPr>
            <a:spLocks noGrp="1"/>
          </p:cNvSpPr>
          <p:nvPr>
            <p:ph idx="1"/>
          </p:nvPr>
        </p:nvSpPr>
        <p:spPr>
          <a:xfrm>
            <a:off x="457200" y="1600200"/>
            <a:ext cx="5867400" cy="4530725"/>
          </a:xfrm>
        </p:spPr>
        <p:txBody>
          <a:bodyPr/>
          <a:lstStyle/>
          <a:p>
            <a:r>
              <a:rPr lang="en-US" dirty="0" smtClean="0"/>
              <a:t>When considering power of the court to act in a TEDRA consider the court rules.</a:t>
            </a:r>
          </a:p>
        </p:txBody>
      </p:sp>
      <p:sp>
        <p:nvSpPr>
          <p:cNvPr id="4" name="6-Point Star 3"/>
          <p:cNvSpPr/>
          <p:nvPr/>
        </p:nvSpPr>
        <p:spPr bwMode="auto">
          <a:xfrm>
            <a:off x="6324599" y="1030941"/>
            <a:ext cx="2123683" cy="2362200"/>
          </a:xfrm>
          <a:prstGeom prst="star6">
            <a:avLst/>
          </a:prstGeom>
          <a:solidFill>
            <a:srgbClr val="FFFF00"/>
          </a:solidFill>
          <a:ln>
            <a:solidFill>
              <a:srgbClr val="FFFF00"/>
            </a:solidFill>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rPr>
              <a:t>Practice</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2"/>
                </a:solidFill>
                <a:effectLst>
                  <a:outerShdw blurRad="38100" dist="38100" dir="2700000" algn="tl">
                    <a:srgbClr val="000000">
                      <a:alpha val="43137"/>
                    </a:srgbClr>
                  </a:outerShdw>
                </a:effectLst>
                <a:latin typeface="Tahoma" charset="0"/>
              </a:rPr>
              <a:t>Tip</a:t>
            </a:r>
            <a:endPar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endParaRPr>
          </a:p>
        </p:txBody>
      </p:sp>
      <p:sp>
        <p:nvSpPr>
          <p:cNvPr id="5" name="Rectangle 4"/>
          <p:cNvSpPr/>
          <p:nvPr/>
        </p:nvSpPr>
        <p:spPr>
          <a:xfrm>
            <a:off x="1600200" y="3637508"/>
            <a:ext cx="5981431" cy="1323439"/>
          </a:xfrm>
          <a:prstGeom prst="rect">
            <a:avLst/>
          </a:prstGeom>
          <a:noFill/>
        </p:spPr>
        <p:txBody>
          <a:bodyPr wrap="square" lIns="91440" tIns="45720" rIns="91440" bIns="45720">
            <a:spAutoFit/>
          </a:bodyPr>
          <a:lstStyle/>
          <a:p>
            <a:pPr algn="ctr"/>
            <a:r>
              <a:rPr lang="en-US" sz="4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TEDRA is a “special proceeding”</a:t>
            </a:r>
            <a:endParaRPr lang="en-US" sz="4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4206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 Rules &amp; TEDRA</a:t>
            </a:r>
          </a:p>
        </p:txBody>
      </p:sp>
      <p:sp>
        <p:nvSpPr>
          <p:cNvPr id="3" name="Content Placeholder 2"/>
          <p:cNvSpPr>
            <a:spLocks noGrp="1"/>
          </p:cNvSpPr>
          <p:nvPr>
            <p:ph idx="1"/>
          </p:nvPr>
        </p:nvSpPr>
        <p:spPr/>
        <p:txBody>
          <a:bodyPr/>
          <a:lstStyle/>
          <a:p>
            <a:r>
              <a:rPr lang="en-US" dirty="0"/>
              <a:t>CR 1 states that generally the civil rules “govern the procedure in the superior </a:t>
            </a:r>
            <a:r>
              <a:rPr lang="en-US" dirty="0" smtClean="0"/>
              <a:t>court </a:t>
            </a:r>
            <a:r>
              <a:rPr lang="en-US" dirty="0"/>
              <a:t>. . . with the exceptions stated in rule 81.” </a:t>
            </a:r>
            <a:endParaRPr lang="en-US" dirty="0" smtClean="0"/>
          </a:p>
          <a:p>
            <a:r>
              <a:rPr lang="en-US" dirty="0"/>
              <a:t>CR 81 </a:t>
            </a:r>
            <a:r>
              <a:rPr lang="en-US" dirty="0" smtClean="0"/>
              <a:t>states that rules </a:t>
            </a:r>
            <a:r>
              <a:rPr lang="en-US" dirty="0"/>
              <a:t>are not applicable “where inconsistent with rules or statutes applicable to special proceedings.”</a:t>
            </a:r>
          </a:p>
          <a:p>
            <a:endParaRPr lang="en-US" dirty="0"/>
          </a:p>
          <a:p>
            <a:endParaRPr lang="en-US" dirty="0"/>
          </a:p>
        </p:txBody>
      </p:sp>
      <p:sp>
        <p:nvSpPr>
          <p:cNvPr id="4" name="Rounded Rectangle 3"/>
          <p:cNvSpPr/>
          <p:nvPr/>
        </p:nvSpPr>
        <p:spPr bwMode="auto">
          <a:xfrm>
            <a:off x="3200400" y="4724400"/>
            <a:ext cx="3657600" cy="533400"/>
          </a:xfrm>
          <a:prstGeom prst="roundRect">
            <a:avLst/>
          </a:pr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pic>
        <p:nvPicPr>
          <p:cNvPr id="5" name="Picture 2" descr="C:\Users\Owner\AppData\Local\Microsoft\Windows\Temporary Internet Files\Content.IE5\IL60O70F\MC9004326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4879588"/>
            <a:ext cx="2495550" cy="18260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22987" y="5265003"/>
            <a:ext cx="4701929" cy="830997"/>
          </a:xfrm>
          <a:prstGeom prst="rect">
            <a:avLst/>
          </a:prstGeom>
          <a:noFill/>
        </p:spPr>
        <p:txBody>
          <a:bodyPr wrap="none" lIns="91440" tIns="45720" rIns="91440" bIns="45720">
            <a:spAutoFit/>
          </a:bodyPr>
          <a:lstStyle/>
          <a:p>
            <a:pPr algn="ctr"/>
            <a:r>
              <a:rPr lang="en-US" sz="4800" dirty="0">
                <a:ln w="10160">
                  <a:solidFill>
                    <a:schemeClr val="accent1"/>
                  </a:solidFill>
                  <a:prstDash val="solid"/>
                </a:ln>
                <a:solidFill>
                  <a:srgbClr val="FFFFFF"/>
                </a:solidFill>
                <a:effectLst>
                  <a:outerShdw blurRad="38100" dist="32000" dir="5400000" algn="tl">
                    <a:srgbClr val="000000">
                      <a:alpha val="30000"/>
                    </a:srgbClr>
                  </a:outerShdw>
                </a:effectLst>
              </a:rPr>
              <a:t>T</a:t>
            </a:r>
            <a: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rPr>
              <a:t>he point is . . . </a:t>
            </a:r>
            <a:endParaRPr lang="en-US" sz="4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108068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Proceeding</a:t>
            </a:r>
            <a:endParaRPr lang="en-US" dirty="0"/>
          </a:p>
        </p:txBody>
      </p:sp>
      <p:sp>
        <p:nvSpPr>
          <p:cNvPr id="3" name="Content Placeholder 2"/>
          <p:cNvSpPr>
            <a:spLocks noGrp="1"/>
          </p:cNvSpPr>
          <p:nvPr>
            <p:ph idx="1"/>
          </p:nvPr>
        </p:nvSpPr>
        <p:spPr/>
        <p:txBody>
          <a:bodyPr/>
          <a:lstStyle/>
          <a:p>
            <a:r>
              <a:rPr lang="en-US" dirty="0"/>
              <a:t>A judicial proceeding under TEDRA is a special proceeding under the civil </a:t>
            </a:r>
            <a:r>
              <a:rPr lang="en-US" dirty="0" smtClean="0"/>
              <a:t>rules. RCW </a:t>
            </a:r>
            <a:r>
              <a:rPr lang="en-US" dirty="0"/>
              <a:t>11.96A.090(1</a:t>
            </a:r>
            <a:r>
              <a:rPr lang="en-US" dirty="0" smtClean="0"/>
              <a:t>).</a:t>
            </a:r>
          </a:p>
          <a:p>
            <a:r>
              <a:rPr lang="en-US" dirty="0" smtClean="0"/>
              <a:t>Therefore, </a:t>
            </a:r>
            <a:r>
              <a:rPr lang="en-US" dirty="0"/>
              <a:t>Superior Court </a:t>
            </a:r>
            <a:r>
              <a:rPr lang="en-US" dirty="0" smtClean="0"/>
              <a:t>Civil Rules </a:t>
            </a:r>
            <a:r>
              <a:rPr lang="en-US" dirty="0"/>
              <a:t>and other procedural rules of court apply to judicial proceedings under TEDRA only to </a:t>
            </a:r>
            <a:r>
              <a:rPr lang="en-US" dirty="0" smtClean="0"/>
              <a:t>the extent </a:t>
            </a:r>
            <a:r>
              <a:rPr lang="en-US" dirty="0"/>
              <a:t>that they are consistent with chapter 11.96A RCW,</a:t>
            </a:r>
          </a:p>
        </p:txBody>
      </p:sp>
    </p:spTree>
    <p:extLst>
      <p:ext uri="{BB962C8B-B14F-4D97-AF65-F5344CB8AC3E}">
        <p14:creationId xmlns:p14="http://schemas.microsoft.com/office/powerpoint/2010/main" val="638612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&amp; Venue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27785"/>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6660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a:t>
            </a:r>
            <a:endParaRPr lang="en-US" dirty="0"/>
          </a:p>
        </p:txBody>
      </p:sp>
      <p:sp>
        <p:nvSpPr>
          <p:cNvPr id="3" name="Content Placeholder 2"/>
          <p:cNvSpPr>
            <a:spLocks noGrp="1"/>
          </p:cNvSpPr>
          <p:nvPr>
            <p:ph idx="1"/>
          </p:nvPr>
        </p:nvSpPr>
        <p:spPr/>
        <p:txBody>
          <a:bodyPr/>
          <a:lstStyle/>
          <a:p>
            <a:pPr marL="0" indent="0">
              <a:buNone/>
            </a:pPr>
            <a:r>
              <a:rPr lang="en-US" sz="2800" dirty="0">
                <a:effectLst>
                  <a:outerShdw blurRad="38100" dist="38100" dir="2700000" algn="tl">
                    <a:srgbClr val="000000">
                      <a:alpha val="43137"/>
                    </a:srgbClr>
                  </a:outerShdw>
                </a:effectLst>
              </a:rPr>
              <a:t>(1) The superior court </a:t>
            </a:r>
            <a:r>
              <a:rPr lang="en-US" sz="2800" dirty="0" smtClean="0">
                <a:effectLst>
                  <a:outerShdw blurRad="38100" dist="38100" dir="2700000" algn="tl">
                    <a:srgbClr val="000000">
                      <a:alpha val="43137"/>
                    </a:srgbClr>
                  </a:outerShdw>
                </a:effectLst>
              </a:rPr>
              <a:t>. . . has </a:t>
            </a:r>
            <a:r>
              <a:rPr lang="en-US" sz="2800" dirty="0">
                <a:effectLst>
                  <a:outerShdw blurRad="38100" dist="38100" dir="2700000" algn="tl">
                    <a:srgbClr val="000000">
                      <a:alpha val="43137"/>
                    </a:srgbClr>
                  </a:outerShdw>
                </a:effectLst>
              </a:rPr>
              <a:t>original subject matter jurisdiction over the probate of wills and the administration of estates </a:t>
            </a:r>
            <a:r>
              <a:rPr lang="en-US" sz="2800" dirty="0" smtClean="0">
                <a:effectLst>
                  <a:outerShdw blurRad="38100" dist="38100" dir="2700000" algn="tl">
                    <a:srgbClr val="000000">
                      <a:alpha val="43137"/>
                    </a:srgbClr>
                  </a:outerShdw>
                </a:effectLst>
              </a:rPr>
              <a:t>. . . in </a:t>
            </a:r>
            <a:r>
              <a:rPr lang="en-US" sz="2800" dirty="0">
                <a:effectLst>
                  <a:outerShdw blurRad="38100" dist="38100" dir="2700000" algn="tl">
                    <a:srgbClr val="000000">
                      <a:alpha val="43137"/>
                    </a:srgbClr>
                  </a:outerShdw>
                </a:effectLst>
              </a:rPr>
              <a:t>all instances, including without limitation:</a:t>
            </a: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 When a resident of the state dies;</a:t>
            </a: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 When a nonresident of the state dies in the state; or</a:t>
            </a: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c) When a nonresident of the state dies outside the </a:t>
            </a:r>
            <a:r>
              <a:rPr lang="en-US" sz="2800" dirty="0" smtClean="0">
                <a:effectLst>
                  <a:outerShdw blurRad="38100" dist="38100" dir="2700000" algn="tl">
                    <a:srgbClr val="000000">
                      <a:alpha val="43137"/>
                    </a:srgbClr>
                  </a:outerShdw>
                </a:effectLst>
              </a:rPr>
              <a:t>state.</a:t>
            </a:r>
          </a:p>
          <a:p>
            <a:pPr marL="0" indent="0">
              <a:buNone/>
            </a:pPr>
            <a:endParaRPr lang="en-US" sz="2000" dirty="0" smtClean="0">
              <a:effectLst/>
            </a:endParaRPr>
          </a:p>
          <a:p>
            <a:pPr marL="0" indent="0">
              <a:buNone/>
            </a:pPr>
            <a:r>
              <a:rPr lang="en-US" sz="2400" dirty="0" smtClean="0">
                <a:effectLst/>
              </a:rPr>
              <a:t>RCW 11.96A.040</a:t>
            </a:r>
            <a:endParaRPr lang="en-US" sz="16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&amp; Venue</a:t>
            </a:r>
            <a:endParaRPr lang="en-US" dirty="0"/>
          </a:p>
        </p:txBody>
      </p:sp>
      <p:sp>
        <p:nvSpPr>
          <p:cNvPr id="3" name="Content Placeholder 2"/>
          <p:cNvSpPr>
            <a:spLocks noGrp="1"/>
          </p:cNvSpPr>
          <p:nvPr>
            <p:ph idx="1"/>
          </p:nvPr>
        </p:nvSpPr>
        <p:spPr/>
        <p:txBody>
          <a:bodyPr/>
          <a:lstStyle/>
          <a:p>
            <a:pPr marL="0" indent="0">
              <a:buNone/>
            </a:pPr>
            <a:r>
              <a:rPr lang="en-US" sz="2800" dirty="0">
                <a:effectLst/>
              </a:rPr>
              <a:t>(4) The subject matter jurisdiction of the superior court applies without regard to venue. A proceeding or action by or before a superior court is not defective or invalid because of the selected venue if the court has jurisdiction of the subject matter of the action</a:t>
            </a:r>
            <a:r>
              <a:rPr lang="en-US" sz="2800" dirty="0" smtClean="0">
                <a:effectLst/>
              </a:rPr>
              <a:t>.</a:t>
            </a:r>
          </a:p>
          <a:p>
            <a:pPr marL="0" indent="0">
              <a:buNone/>
            </a:pPr>
            <a:endParaRPr lang="en-US" sz="2400" dirty="0">
              <a:effectLst/>
            </a:endParaRPr>
          </a:p>
          <a:p>
            <a:pPr marL="0" indent="0">
              <a:buNone/>
            </a:pPr>
            <a:r>
              <a:rPr lang="en-US" sz="2000" dirty="0" smtClean="0">
                <a:effectLst/>
              </a:rPr>
              <a:t>RCW 11.96A.040(4)</a:t>
            </a:r>
            <a:endParaRPr lang="en-US" sz="1600" dirty="0">
              <a:effectLst/>
            </a:endParaRPr>
          </a:p>
        </p:txBody>
      </p:sp>
      <p:pic>
        <p:nvPicPr>
          <p:cNvPr id="4" name="Picture 6" descr="C:\Users\notebook\AppData\Local\Microsoft\Windows\Temporary Internet Files\Content.IE5\R0OKE1IC\MC900285504[1].wmf"/>
          <p:cNvPicPr>
            <a:picLocks noChangeAspect="1" noChangeArrowheads="1"/>
          </p:cNvPicPr>
          <p:nvPr/>
        </p:nvPicPr>
        <p:blipFill>
          <a:blip r:embed="rId3"/>
          <a:srcRect/>
          <a:stretch>
            <a:fillRect/>
          </a:stretch>
        </p:blipFill>
        <p:spPr bwMode="auto">
          <a:xfrm>
            <a:off x="6629400" y="4648200"/>
            <a:ext cx="2211925" cy="2057400"/>
          </a:xfrm>
          <a:prstGeom prst="rect">
            <a:avLst/>
          </a:prstGeom>
          <a:noFill/>
        </p:spPr>
      </p:pic>
    </p:spTree>
    <p:extLst>
      <p:ext uri="{BB962C8B-B14F-4D97-AF65-F5344CB8AC3E}">
        <p14:creationId xmlns:p14="http://schemas.microsoft.com/office/powerpoint/2010/main" val="212811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Advocates Law Group</a:t>
            </a:r>
          </a:p>
          <a:p>
            <a:r>
              <a:rPr lang="en-US" dirty="0" smtClean="0">
                <a:hlinkClick r:id="rId2"/>
              </a:rPr>
              <a:t>www.advocateslg.com</a:t>
            </a:r>
            <a:endParaRPr lang="en-US" dirty="0" smtClean="0"/>
          </a:p>
          <a:p>
            <a:endParaRPr lang="en-US" dirty="0"/>
          </a:p>
        </p:txBody>
      </p:sp>
      <p:sp>
        <p:nvSpPr>
          <p:cNvPr id="6" name="Title 5"/>
          <p:cNvSpPr>
            <a:spLocks noGrp="1"/>
          </p:cNvSpPr>
          <p:nvPr>
            <p:ph type="ctrTitle"/>
          </p:nvPr>
        </p:nvSpPr>
        <p:spPr/>
        <p:txBody>
          <a:bodyPr/>
          <a:lstStyle/>
          <a:p>
            <a:r>
              <a:rPr lang="en-US" dirty="0" smtClean="0"/>
              <a:t>TEDRA Law &amp; Practice</a:t>
            </a:r>
            <a:br>
              <a:rPr lang="en-US" dirty="0" smtClean="0"/>
            </a:br>
            <a:r>
              <a:rPr lang="en-US" sz="4800" dirty="0" smtClean="0"/>
              <a:t>Tom Moser</a:t>
            </a:r>
            <a:endParaRPr lang="en-US" sz="3600" dirty="0"/>
          </a:p>
        </p:txBody>
      </p:sp>
      <p:sp>
        <p:nvSpPr>
          <p:cNvPr id="8" name="TextBox 7"/>
          <p:cNvSpPr txBox="1"/>
          <p:nvPr/>
        </p:nvSpPr>
        <p:spPr>
          <a:xfrm>
            <a:off x="6553200" y="6019800"/>
            <a:ext cx="2057400" cy="369332"/>
          </a:xfrm>
          <a:prstGeom prst="rect">
            <a:avLst/>
          </a:prstGeom>
          <a:noFill/>
        </p:spPr>
        <p:txBody>
          <a:bodyPr wrap="square" rtlCol="0">
            <a:spAutoFit/>
          </a:bodyPr>
          <a:lstStyle/>
          <a:p>
            <a:r>
              <a:rPr lang="en-US" dirty="0" smtClean="0"/>
              <a:t>December 6, 2012</a:t>
            </a:r>
            <a:endParaRPr lang="en-US" dirty="0"/>
          </a:p>
        </p:txBody>
      </p:sp>
    </p:spTree>
    <p:extLst>
      <p:ext uri="{BB962C8B-B14F-4D97-AF65-F5344CB8AC3E}">
        <p14:creationId xmlns:p14="http://schemas.microsoft.com/office/powerpoint/2010/main" val="3919051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effectLst>
                  <a:outerShdw blurRad="38100" dist="38100" dir="2700000" algn="tl">
                    <a:srgbClr val="000000">
                      <a:alpha val="43137"/>
                    </a:srgbClr>
                  </a:outerShdw>
                </a:effectLst>
              </a:rPr>
              <a:t>Venue for a probate may be in any county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In case of a challenge, priority is given first to the county of the Decedent's residence, then to any county in which part of the probate assets or the </a:t>
            </a:r>
            <a:r>
              <a:rPr lang="en-US" sz="2800" dirty="0" err="1">
                <a:effectLst>
                  <a:outerShdw blurRad="38100" dist="38100" dir="2700000" algn="tl">
                    <a:srgbClr val="000000">
                      <a:alpha val="43137"/>
                    </a:srgbClr>
                  </a:outerShdw>
                </a:effectLst>
              </a:rPr>
              <a:t>nonprobate</a:t>
            </a:r>
            <a:r>
              <a:rPr lang="en-US" sz="2800" dirty="0">
                <a:effectLst>
                  <a:outerShdw blurRad="38100" dist="38100" dir="2700000" algn="tl">
                    <a:srgbClr val="000000">
                      <a:alpha val="43137"/>
                    </a:srgbClr>
                  </a:outerShdw>
                </a:effectLst>
              </a:rPr>
              <a:t> assets might be located, and finally to the county in which the Decedent died.</a:t>
            </a:r>
          </a:p>
          <a:p>
            <a:pPr marL="0" indent="0">
              <a:buNone/>
            </a:pPr>
            <a:endParaRPr lang="en-US" sz="1400" dirty="0">
              <a:effectLst/>
            </a:endParaRPr>
          </a:p>
          <a:p>
            <a:pPr marL="0" indent="0">
              <a:buNone/>
            </a:pPr>
            <a:r>
              <a:rPr lang="en-US" sz="2000" dirty="0">
                <a:effectLst/>
              </a:rPr>
              <a:t>26B </a:t>
            </a:r>
            <a:r>
              <a:rPr lang="en-US" sz="2000" i="1" dirty="0">
                <a:effectLst/>
              </a:rPr>
              <a:t>Wash. </a:t>
            </a:r>
            <a:r>
              <a:rPr lang="en-US" sz="2000" i="1" dirty="0" err="1">
                <a:effectLst/>
              </a:rPr>
              <a:t>Prac</a:t>
            </a:r>
            <a:r>
              <a:rPr lang="en-US" sz="2000" i="1" dirty="0">
                <a:effectLst/>
              </a:rPr>
              <a:t>., </a:t>
            </a:r>
            <a:r>
              <a:rPr lang="en-US" sz="2000" dirty="0">
                <a:effectLst/>
              </a:rPr>
              <a:t>Probate Law and Practice § </a:t>
            </a:r>
            <a:r>
              <a:rPr lang="en-US" sz="2000" dirty="0" smtClean="0">
                <a:effectLst/>
              </a:rPr>
              <a:t>3.12 (citing RCW 11.96A.050 &amp; .060)</a:t>
            </a:r>
            <a:endParaRPr lang="en-US" sz="2000" dirty="0">
              <a:effectLst/>
            </a:endParaRPr>
          </a:p>
        </p:txBody>
      </p:sp>
      <p:sp>
        <p:nvSpPr>
          <p:cNvPr id="2" name="Title 1"/>
          <p:cNvSpPr>
            <a:spLocks noGrp="1"/>
          </p:cNvSpPr>
          <p:nvPr>
            <p:ph type="title"/>
          </p:nvPr>
        </p:nvSpPr>
        <p:spPr/>
        <p:txBody>
          <a:bodyPr/>
          <a:lstStyle/>
          <a:p>
            <a:r>
              <a:rPr lang="en-US" dirty="0" smtClean="0"/>
              <a:t>Venue Priority</a:t>
            </a:r>
            <a:endParaRPr lang="en-US" dirty="0"/>
          </a:p>
        </p:txBody>
      </p:sp>
      <p:sp>
        <p:nvSpPr>
          <p:cNvPr id="5" name="Rounded Rectangle 4"/>
          <p:cNvSpPr/>
          <p:nvPr/>
        </p:nvSpPr>
        <p:spPr bwMode="auto">
          <a:xfrm>
            <a:off x="5410200" y="2102224"/>
            <a:ext cx="762000" cy="4572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charset="0"/>
            </a:endParaRPr>
          </a:p>
        </p:txBody>
      </p:sp>
      <p:sp>
        <p:nvSpPr>
          <p:cNvPr id="7" name="Rounded Rectangle 6"/>
          <p:cNvSpPr/>
          <p:nvPr/>
        </p:nvSpPr>
        <p:spPr bwMode="auto">
          <a:xfrm>
            <a:off x="5100918" y="3352800"/>
            <a:ext cx="1071282" cy="4572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charset="0"/>
            </a:endParaRPr>
          </a:p>
        </p:txBody>
      </p:sp>
      <p:sp>
        <p:nvSpPr>
          <p:cNvPr id="6" name="Rounded Rectangle 5"/>
          <p:cNvSpPr/>
          <p:nvPr/>
        </p:nvSpPr>
        <p:spPr bwMode="auto">
          <a:xfrm>
            <a:off x="5029200" y="2514600"/>
            <a:ext cx="838200" cy="461683"/>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charset="0"/>
            </a:endParaRPr>
          </a:p>
        </p:txBody>
      </p:sp>
      <p:pic>
        <p:nvPicPr>
          <p:cNvPr id="4098" name="Picture 2" descr="C:\Users\Owner\AppData\Local\Microsoft\Windows\Temporary Internet Files\Content.IE5\03OO1QTP\MC900240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976" y="5029200"/>
            <a:ext cx="294963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a:t>
            </a:r>
            <a:r>
              <a:rPr lang="en-US" i="1" dirty="0" err="1" smtClean="0"/>
              <a:t>Personam</a:t>
            </a:r>
            <a:r>
              <a:rPr lang="en-US" i="1" dirty="0" smtClean="0"/>
              <a:t> </a:t>
            </a:r>
            <a:r>
              <a:rPr lang="en-US" dirty="0" smtClean="0"/>
              <a:t>or </a:t>
            </a:r>
            <a:r>
              <a:rPr lang="en-US" i="1" dirty="0" smtClean="0"/>
              <a:t>In Rem </a:t>
            </a:r>
            <a:r>
              <a:rPr lang="en-US" dirty="0" smtClean="0"/>
              <a:t>Jurisdiction</a:t>
            </a:r>
            <a:endParaRPr lang="en-US" dirty="0"/>
          </a:p>
        </p:txBody>
      </p:sp>
      <p:sp>
        <p:nvSpPr>
          <p:cNvPr id="3" name="Content Placeholder 2"/>
          <p:cNvSpPr>
            <a:spLocks noGrp="1"/>
          </p:cNvSpPr>
          <p:nvPr>
            <p:ph idx="1"/>
          </p:nvPr>
        </p:nvSpPr>
        <p:spPr/>
        <p:txBody>
          <a:bodyPr/>
          <a:lstStyle/>
          <a:p>
            <a:pPr marL="0" indent="0">
              <a:buNone/>
            </a:pPr>
            <a:r>
              <a:rPr lang="en-US" dirty="0"/>
              <a:t>Probate proceedings are </a:t>
            </a:r>
            <a:r>
              <a:rPr lang="en-US" i="1" dirty="0"/>
              <a:t>in rem</a:t>
            </a:r>
            <a:r>
              <a:rPr lang="en-US" dirty="0"/>
              <a:t>: “ ‘It has been uniformly ruled </a:t>
            </a:r>
            <a:r>
              <a:rPr lang="en-US" dirty="0" smtClean="0"/>
              <a:t>. . . that </a:t>
            </a:r>
            <a:r>
              <a:rPr lang="en-US" dirty="0"/>
              <a:t>proceedings to probate or to set aside the probate of wills are proceedings </a:t>
            </a:r>
            <a:r>
              <a:rPr lang="en-US" i="1" dirty="0">
                <a:effectLst>
                  <a:outerShdw blurRad="38100" dist="38100" dir="2700000" algn="tl">
                    <a:srgbClr val="000000">
                      <a:alpha val="43137"/>
                    </a:srgbClr>
                  </a:outerShdw>
                </a:effectLst>
              </a:rPr>
              <a:t>in rem</a:t>
            </a:r>
            <a:r>
              <a:rPr lang="en-US" dirty="0">
                <a:effectLst>
                  <a:outerShdw blurRad="38100" dist="38100" dir="2700000" algn="tl">
                    <a:srgbClr val="000000">
                      <a:alpha val="43137"/>
                    </a:srgbClr>
                  </a:outerShdw>
                </a:effectLst>
              </a:rPr>
              <a:t> </a:t>
            </a:r>
            <a:r>
              <a:rPr lang="en-US" dirty="0"/>
              <a:t>and not </a:t>
            </a:r>
            <a:r>
              <a:rPr lang="en-US" i="1" dirty="0">
                <a:effectLst>
                  <a:outerShdw blurRad="38100" dist="38100" dir="2700000" algn="tl">
                    <a:srgbClr val="000000">
                      <a:alpha val="43137"/>
                    </a:srgbClr>
                  </a:outerShdw>
                </a:effectLst>
              </a:rPr>
              <a:t>in </a:t>
            </a:r>
            <a:r>
              <a:rPr lang="en-US" i="1" dirty="0" err="1">
                <a:effectLst>
                  <a:outerShdw blurRad="38100" dist="38100" dir="2700000" algn="tl">
                    <a:srgbClr val="000000">
                      <a:alpha val="43137"/>
                    </a:srgbClr>
                  </a:outerShdw>
                </a:effectLst>
              </a:rPr>
              <a:t>personam</a:t>
            </a:r>
            <a:r>
              <a:rPr lang="en-US" i="1" dirty="0">
                <a:effectLst/>
              </a:rPr>
              <a:t>;</a:t>
            </a:r>
            <a:r>
              <a:rPr lang="en-US" dirty="0"/>
              <a:t> that such proceedings are exclusively to determine the status of the </a:t>
            </a:r>
            <a:r>
              <a:rPr lang="en-US" i="1" dirty="0">
                <a:effectLst>
                  <a:outerShdw blurRad="38100" dist="38100" dir="2700000" algn="tl">
                    <a:srgbClr val="000000">
                      <a:alpha val="43137"/>
                    </a:srgbClr>
                  </a:outerShdw>
                </a:effectLst>
              </a:rPr>
              <a:t>res</a:t>
            </a:r>
            <a:r>
              <a:rPr lang="en-US" i="1" dirty="0">
                <a:effectLst/>
              </a:rPr>
              <a:t>,</a:t>
            </a:r>
            <a:r>
              <a:rPr lang="en-US" dirty="0"/>
              <a:t> and not the rights of the parties.’ </a:t>
            </a:r>
            <a:br>
              <a:rPr lang="en-US" dirty="0"/>
            </a:br>
            <a:r>
              <a:rPr lang="en-US" dirty="0"/>
              <a:t/>
            </a:r>
            <a:br>
              <a:rPr lang="en-US" dirty="0"/>
            </a:br>
            <a:r>
              <a:rPr lang="en-US" sz="2400" i="1" dirty="0">
                <a:effectLst/>
              </a:rPr>
              <a:t>In re Estate of Black</a:t>
            </a:r>
            <a:r>
              <a:rPr lang="en-US" sz="2400" dirty="0">
                <a:effectLst/>
              </a:rPr>
              <a:t>, 116 Wash. App. 492, 499, 66 P.3d 678, 682 (2003</a:t>
            </a:r>
            <a:r>
              <a:rPr lang="en-US" sz="2400" dirty="0" smtClean="0">
                <a:effectLst/>
              </a:rPr>
              <a:t>)</a:t>
            </a:r>
            <a:endParaRPr lang="en-US" sz="2400" dirty="0">
              <a:effectLst/>
            </a:endParaRPr>
          </a:p>
        </p:txBody>
      </p:sp>
    </p:spTree>
    <p:extLst>
      <p:ext uri="{BB962C8B-B14F-4D97-AF65-F5344CB8AC3E}">
        <p14:creationId xmlns:p14="http://schemas.microsoft.com/office/powerpoint/2010/main" val="4061675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a:t>
            </a:r>
            <a:r>
              <a:rPr lang="en-US" i="1" dirty="0" err="1"/>
              <a:t>Personam</a:t>
            </a:r>
            <a:r>
              <a:rPr lang="en-US" i="1" dirty="0"/>
              <a:t> </a:t>
            </a:r>
            <a:r>
              <a:rPr lang="en-US" dirty="0"/>
              <a:t>or </a:t>
            </a:r>
            <a:r>
              <a:rPr lang="en-US" i="1" dirty="0"/>
              <a:t>In Rem </a:t>
            </a:r>
            <a:r>
              <a:rPr lang="en-US" dirty="0"/>
              <a:t>Jurisdiction</a:t>
            </a:r>
          </a:p>
        </p:txBody>
      </p:sp>
      <p:sp>
        <p:nvSpPr>
          <p:cNvPr id="3" name="Content Placeholder 2"/>
          <p:cNvSpPr>
            <a:spLocks noGrp="1"/>
          </p:cNvSpPr>
          <p:nvPr>
            <p:ph idx="1"/>
          </p:nvPr>
        </p:nvSpPr>
        <p:spPr/>
        <p:txBody>
          <a:bodyPr/>
          <a:lstStyle/>
          <a:p>
            <a:r>
              <a:rPr lang="en-US" dirty="0" smtClean="0"/>
              <a:t>The service of the petition and summons gives the court </a:t>
            </a:r>
            <a:r>
              <a:rPr lang="en-US" i="1" dirty="0" smtClean="0"/>
              <a:t>in </a:t>
            </a:r>
            <a:r>
              <a:rPr lang="en-US" i="1" dirty="0" err="1" smtClean="0"/>
              <a:t>personam</a:t>
            </a:r>
            <a:r>
              <a:rPr lang="en-US" i="1" dirty="0" smtClean="0"/>
              <a:t> </a:t>
            </a:r>
            <a:r>
              <a:rPr lang="en-US" dirty="0" smtClean="0"/>
              <a:t>jurisdiction over the parties. </a:t>
            </a:r>
          </a:p>
          <a:p>
            <a:r>
              <a:rPr lang="en-US" dirty="0" smtClean="0"/>
              <a:t>The service provides notice which implicates the due process rights of a party.</a:t>
            </a:r>
          </a:p>
          <a:p>
            <a:r>
              <a:rPr lang="en-US" dirty="0" smtClean="0"/>
              <a:t>Be aware of likely distinction between RCW 11.96A.100 and .110.</a:t>
            </a:r>
          </a:p>
          <a:p>
            <a:pPr lvl="1"/>
            <a:r>
              <a:rPr lang="en-US" dirty="0" smtClean="0"/>
              <a:t>Notice by mail and electronic transmission.</a:t>
            </a:r>
            <a:endParaRPr lang="en-US" dirty="0"/>
          </a:p>
        </p:txBody>
      </p:sp>
      <p:sp>
        <p:nvSpPr>
          <p:cNvPr id="4" name="6-Point Star 3"/>
          <p:cNvSpPr/>
          <p:nvPr/>
        </p:nvSpPr>
        <p:spPr bwMode="auto">
          <a:xfrm>
            <a:off x="6781800" y="2270312"/>
            <a:ext cx="2123683" cy="2362200"/>
          </a:xfrm>
          <a:prstGeom prst="star6">
            <a:avLst/>
          </a:prstGeom>
          <a:solidFill>
            <a:srgbClr val="FFFF00"/>
          </a:solidFill>
          <a:ln>
            <a:solidFill>
              <a:srgbClr val="FFFF00"/>
            </a:solidFill>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rPr>
              <a:t>Practice</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2"/>
                </a:solidFill>
                <a:effectLst>
                  <a:outerShdw blurRad="38100" dist="38100" dir="2700000" algn="tl">
                    <a:srgbClr val="000000">
                      <a:alpha val="43137"/>
                    </a:srgbClr>
                  </a:outerShdw>
                </a:effectLst>
                <a:latin typeface="Tahoma" charset="0"/>
              </a:rPr>
              <a:t>Tip</a:t>
            </a:r>
            <a:endPar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36038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a:t>
            </a:r>
            <a:r>
              <a:rPr lang="en-US" i="1" dirty="0" err="1"/>
              <a:t>Personam</a:t>
            </a:r>
            <a:r>
              <a:rPr lang="en-US" i="1" dirty="0"/>
              <a:t> </a:t>
            </a:r>
            <a:r>
              <a:rPr lang="en-US" dirty="0"/>
              <a:t>or </a:t>
            </a:r>
            <a:r>
              <a:rPr lang="en-US" i="1" dirty="0"/>
              <a:t>In Rem </a:t>
            </a:r>
            <a:r>
              <a:rPr lang="en-US" dirty="0"/>
              <a:t>Jurisdiction</a:t>
            </a:r>
          </a:p>
        </p:txBody>
      </p:sp>
      <p:sp>
        <p:nvSpPr>
          <p:cNvPr id="3" name="Content Placeholder 2"/>
          <p:cNvSpPr>
            <a:spLocks noGrp="1"/>
          </p:cNvSpPr>
          <p:nvPr>
            <p:ph idx="1"/>
          </p:nvPr>
        </p:nvSpPr>
        <p:spPr/>
        <p:txBody>
          <a:bodyPr/>
          <a:lstStyle/>
          <a:p>
            <a:r>
              <a:rPr lang="en-US" dirty="0" smtClean="0"/>
              <a:t>RCW 11.96A.110 was amended to allow notice by electronic transmission. The issue is whether notice in §.110 is the same as in §.100:</a:t>
            </a:r>
          </a:p>
          <a:p>
            <a:pPr lvl="1"/>
            <a:r>
              <a:rPr lang="en-US" dirty="0" smtClean="0"/>
              <a:t>Notice of judicial proceedings in §.110 may be by mail or electronic transmission;</a:t>
            </a:r>
          </a:p>
          <a:p>
            <a:pPr lvl="1"/>
            <a:r>
              <a:rPr lang="en-US" dirty="0" smtClean="0"/>
              <a:t>Notice by summons in §.100 seems to require personal service. </a:t>
            </a:r>
            <a:endParaRPr lang="en-US" dirty="0"/>
          </a:p>
        </p:txBody>
      </p:sp>
    </p:spTree>
    <p:extLst>
      <p:ext uri="{BB962C8B-B14F-4D97-AF65-F5344CB8AC3E}">
        <p14:creationId xmlns:p14="http://schemas.microsoft.com/office/powerpoint/2010/main" val="33671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Matters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8963099"/>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6660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Matters: RCW 11.96A.030(2)</a:t>
            </a:r>
            <a:endParaRPr lang="en-US" dirty="0"/>
          </a:p>
        </p:txBody>
      </p:sp>
      <p:sp>
        <p:nvSpPr>
          <p:cNvPr id="3" name="Content Placeholder 2"/>
          <p:cNvSpPr>
            <a:spLocks noGrp="1"/>
          </p:cNvSpPr>
          <p:nvPr>
            <p:ph idx="1"/>
          </p:nvPr>
        </p:nvSpPr>
        <p:spPr/>
        <p:txBody>
          <a:bodyPr/>
          <a:lstStyle/>
          <a:p>
            <a:r>
              <a:rPr lang="en-US" sz="2800" dirty="0" smtClean="0">
                <a:effectLst>
                  <a:outerShdw blurRad="38100" dist="38100" dir="2700000" algn="tl">
                    <a:srgbClr val="000000">
                      <a:alpha val="43137"/>
                    </a:srgbClr>
                  </a:outerShdw>
                </a:effectLst>
              </a:rPr>
              <a:t>"Matter</a:t>
            </a:r>
            <a:r>
              <a:rPr lang="en-US" sz="2800" dirty="0">
                <a:effectLst>
                  <a:outerShdw blurRad="38100" dist="38100" dir="2700000" algn="tl">
                    <a:srgbClr val="000000">
                      <a:alpha val="43137"/>
                    </a:srgbClr>
                  </a:outerShdw>
                </a:effectLst>
              </a:rPr>
              <a:t>" includes any issue, question, or dispute involving</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 The determination </a:t>
            </a:r>
            <a:r>
              <a:rPr lang="en-US" sz="2800" dirty="0" smtClean="0">
                <a:effectLst>
                  <a:outerShdw blurRad="38100" dist="38100" dir="2700000" algn="tl">
                    <a:srgbClr val="000000">
                      <a:alpha val="43137"/>
                    </a:srgbClr>
                  </a:outerShdw>
                </a:effectLst>
              </a:rPr>
              <a:t>of . . .</a:t>
            </a:r>
            <a:endParaRPr lang="en-US" sz="2800" dirty="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 The direction of </a:t>
            </a:r>
            <a:r>
              <a:rPr lang="en-US" sz="2800" dirty="0" smtClean="0">
                <a:effectLst>
                  <a:outerShdw blurRad="38100" dist="38100" dir="2700000" algn="tl">
                    <a:srgbClr val="000000">
                      <a:alpha val="43137"/>
                    </a:srgbClr>
                  </a:outerShdw>
                </a:effectLst>
              </a:rPr>
              <a:t>. . .</a:t>
            </a:r>
          </a:p>
          <a:p>
            <a:pPr marL="0" indent="0">
              <a:buNone/>
            </a:pP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(c) </a:t>
            </a:r>
            <a:r>
              <a:rPr lang="en-US" sz="2800" dirty="0">
                <a:effectLst>
                  <a:outerShdw blurRad="38100" dist="38100" dir="2700000" algn="tl">
                    <a:srgbClr val="000000">
                      <a:alpha val="43137"/>
                    </a:srgbClr>
                  </a:outerShdw>
                </a:effectLst>
              </a:rPr>
              <a:t>The determination </a:t>
            </a:r>
            <a:r>
              <a:rPr lang="en-US" sz="2800" dirty="0" smtClean="0">
                <a:effectLst>
                  <a:outerShdw blurRad="38100" dist="38100" dir="2700000" algn="tl">
                    <a:srgbClr val="000000">
                      <a:alpha val="43137"/>
                    </a:srgbClr>
                  </a:outerShdw>
                </a:effectLst>
              </a:rPr>
              <a:t>of . . .</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d) The grant to </a:t>
            </a:r>
            <a:r>
              <a:rPr lang="en-US" sz="2800" dirty="0" smtClean="0">
                <a:effectLst>
                  <a:outerShdw blurRad="38100" dist="38100" dir="2700000" algn="tl">
                    <a:srgbClr val="000000">
                      <a:alpha val="43137"/>
                    </a:srgbClr>
                  </a:outerShdw>
                </a:effectLst>
              </a:rPr>
              <a:t>. . .</a:t>
            </a:r>
            <a:endParaRPr lang="en-US" sz="2800" dirty="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e) An action or </a:t>
            </a:r>
            <a:r>
              <a:rPr lang="en-US" sz="2800" dirty="0" smtClean="0">
                <a:effectLst>
                  <a:outerShdw blurRad="38100" dist="38100" dir="2700000" algn="tl">
                    <a:srgbClr val="000000">
                      <a:alpha val="43137"/>
                    </a:srgbClr>
                  </a:outerShdw>
                </a:effectLst>
              </a:rPr>
              <a:t>proceeding . . .</a:t>
            </a:r>
          </a:p>
          <a:p>
            <a:pPr marL="0" indent="0">
              <a:buNone/>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f) The amendment, reformation, or conformation </a:t>
            </a:r>
            <a:r>
              <a:rPr lang="en-US" sz="2800" dirty="0" smtClean="0">
                <a:effectLst>
                  <a:outerShdw blurRad="38100" dist="38100" dir="2700000" algn="tl">
                    <a:srgbClr val="000000">
                      <a:alpha val="43137"/>
                    </a:srgbClr>
                  </a:outerShdw>
                </a:effectLst>
              </a:rPr>
              <a:t>of . . .</a:t>
            </a:r>
            <a:endParaRPr lang="en-US" sz="2800" dirty="0">
              <a:effectLst>
                <a:outerShdw blurRad="38100" dist="38100" dir="2700000" algn="tl">
                  <a:srgbClr val="000000">
                    <a:alpha val="43137"/>
                  </a:srgbClr>
                </a:outerShdw>
              </a:effectLst>
            </a:endParaRPr>
          </a:p>
          <a:p>
            <a:endParaRPr lang="en-US" sz="2800" dirty="0"/>
          </a:p>
        </p:txBody>
      </p:sp>
      <p:sp>
        <p:nvSpPr>
          <p:cNvPr id="4" name="Rounded Rectangle 3"/>
          <p:cNvSpPr/>
          <p:nvPr/>
        </p:nvSpPr>
        <p:spPr bwMode="auto">
          <a:xfrm>
            <a:off x="6096000" y="2438400"/>
            <a:ext cx="2590800" cy="19050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ahoma" charset="0"/>
              </a:rPr>
              <a:t>The list of “matters” is extensive</a:t>
            </a:r>
          </a:p>
        </p:txBody>
      </p:sp>
    </p:spTree>
    <p:extLst>
      <p:ext uri="{BB962C8B-B14F-4D97-AF65-F5344CB8AC3E}">
        <p14:creationId xmlns:p14="http://schemas.microsoft.com/office/powerpoint/2010/main" val="12622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“Matters” Within TEDRA</a:t>
            </a:r>
            <a:endParaRPr lang="en-US" dirty="0"/>
          </a:p>
        </p:txBody>
      </p:sp>
      <p:sp>
        <p:nvSpPr>
          <p:cNvPr id="3" name="Content Placeholder 2"/>
          <p:cNvSpPr>
            <a:spLocks noGrp="1"/>
          </p:cNvSpPr>
          <p:nvPr>
            <p:ph idx="1"/>
          </p:nvPr>
        </p:nvSpPr>
        <p:spPr/>
        <p:txBody>
          <a:bodyPr/>
          <a:lstStyle/>
          <a:p>
            <a:r>
              <a:rPr lang="en-US" sz="2400" dirty="0"/>
              <a:t>a. Personal Representative Unfit to Serve </a:t>
            </a:r>
            <a:r>
              <a:rPr lang="en-US" sz="1800" dirty="0"/>
              <a:t>(</a:t>
            </a:r>
            <a:r>
              <a:rPr lang="en-US" sz="1800" dirty="0" smtClean="0"/>
              <a:t>RCW </a:t>
            </a:r>
            <a:r>
              <a:rPr lang="en-US" sz="1800" dirty="0"/>
              <a:t>11.36.010)</a:t>
            </a:r>
            <a:endParaRPr lang="en-US" sz="2400" dirty="0"/>
          </a:p>
          <a:p>
            <a:r>
              <a:rPr lang="en-US" sz="2400" dirty="0"/>
              <a:t>b. Revocation of Letters </a:t>
            </a:r>
            <a:r>
              <a:rPr lang="en-US" sz="1800" dirty="0"/>
              <a:t>(</a:t>
            </a:r>
            <a:r>
              <a:rPr lang="en-US" sz="1800" dirty="0" smtClean="0"/>
              <a:t>RCW </a:t>
            </a:r>
            <a:r>
              <a:rPr lang="en-US" sz="1800" dirty="0"/>
              <a:t>11.28.250 and </a:t>
            </a:r>
            <a:r>
              <a:rPr lang="en-US" sz="1800" dirty="0" smtClean="0"/>
              <a:t>RCW </a:t>
            </a:r>
            <a:r>
              <a:rPr lang="en-US" sz="1800" dirty="0"/>
              <a:t>11.68.070)</a:t>
            </a:r>
          </a:p>
          <a:p>
            <a:r>
              <a:rPr lang="en-US" sz="2400" dirty="0"/>
              <a:t>c. Common Law Breach of Fiduciary Claims</a:t>
            </a:r>
          </a:p>
          <a:p>
            <a:r>
              <a:rPr lang="en-US" sz="2400" dirty="0"/>
              <a:t>d. Will Contests </a:t>
            </a:r>
            <a:r>
              <a:rPr lang="en-US" sz="1800" dirty="0"/>
              <a:t>(</a:t>
            </a:r>
            <a:r>
              <a:rPr lang="en-US" sz="1800" dirty="0" smtClean="0"/>
              <a:t>RCW </a:t>
            </a:r>
            <a:r>
              <a:rPr lang="en-US" sz="1800" dirty="0"/>
              <a:t>11.24.010)</a:t>
            </a:r>
          </a:p>
          <a:p>
            <a:r>
              <a:rPr lang="en-US" sz="2400" dirty="0"/>
              <a:t>e. Breach of an Oral Contract to Devise</a:t>
            </a:r>
          </a:p>
          <a:p>
            <a:r>
              <a:rPr lang="en-US" sz="2400" dirty="0"/>
              <a:t>f. Omitted Spouse </a:t>
            </a:r>
            <a:r>
              <a:rPr lang="en-US" sz="1800" dirty="0"/>
              <a:t>(</a:t>
            </a:r>
            <a:r>
              <a:rPr lang="en-US" sz="1800" dirty="0" smtClean="0"/>
              <a:t>RCW </a:t>
            </a:r>
            <a:r>
              <a:rPr lang="en-US" sz="1800" dirty="0"/>
              <a:t>11.12.095)</a:t>
            </a:r>
          </a:p>
          <a:p>
            <a:r>
              <a:rPr lang="en-US" sz="2400" dirty="0"/>
              <a:t>g. Omitted Child </a:t>
            </a:r>
            <a:r>
              <a:rPr lang="en-US" sz="1800" dirty="0"/>
              <a:t>(</a:t>
            </a:r>
            <a:r>
              <a:rPr lang="en-US" sz="1800" dirty="0" smtClean="0"/>
              <a:t>RCW </a:t>
            </a:r>
            <a:r>
              <a:rPr lang="en-US" sz="1800" dirty="0"/>
              <a:t>11.12.091)</a:t>
            </a:r>
          </a:p>
          <a:p>
            <a:pPr marL="0" indent="0">
              <a:buNone/>
            </a:pPr>
            <a:r>
              <a:rPr lang="en-US" sz="2400" dirty="0"/>
              <a:t/>
            </a:r>
            <a:br>
              <a:rPr lang="en-US" sz="2400" dirty="0"/>
            </a:br>
            <a:r>
              <a:rPr lang="en-US" sz="2000" dirty="0"/>
              <a:t>26B Wash. </a:t>
            </a:r>
            <a:r>
              <a:rPr lang="en-US" sz="2000" dirty="0" err="1"/>
              <a:t>Prac</a:t>
            </a:r>
            <a:r>
              <a:rPr lang="en-US" sz="2000" dirty="0"/>
              <a:t>., Probate Law and Practice § </a:t>
            </a:r>
            <a:r>
              <a:rPr lang="en-US" sz="2000" dirty="0" smtClean="0"/>
              <a:t>2.33</a:t>
            </a:r>
            <a:endParaRPr lang="en-US" sz="2000" dirty="0"/>
          </a:p>
        </p:txBody>
      </p:sp>
      <p:sp>
        <p:nvSpPr>
          <p:cNvPr id="4" name="Right Arrow 3"/>
          <p:cNvSpPr/>
          <p:nvPr/>
        </p:nvSpPr>
        <p:spPr bwMode="auto">
          <a:xfrm>
            <a:off x="7239000" y="5486400"/>
            <a:ext cx="1447800" cy="1219200"/>
          </a:xfrm>
          <a:prstGeom prst="rightArrow">
            <a:avLst/>
          </a:prstGeom>
          <a:solidFill>
            <a:schemeClr val="accent1"/>
          </a:solidFill>
          <a:ln w="28575"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ahoma" charset="0"/>
              </a:rPr>
              <a:t>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2" presetClass="entr" presetSubtype="8" decel="5000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1000" fill="hold"/>
                                        <p:tgtEl>
                                          <p:spTgt spid="4"/>
                                        </p:tgtEl>
                                        <p:attrNameLst>
                                          <p:attrName>ppt_x</p:attrName>
                                        </p:attrNameLst>
                                      </p:cBhvr>
                                      <p:tavLst>
                                        <p:tav tm="0">
                                          <p:val>
                                            <p:strVal val="0-#ppt_w/2"/>
                                          </p:val>
                                        </p:tav>
                                        <p:tav tm="100000">
                                          <p:val>
                                            <p:strVal val="#ppt_x"/>
                                          </p:val>
                                        </p:tav>
                                      </p:tavLst>
                                    </p:anim>
                                    <p:anim calcmode="lin" valueType="num">
                                      <p:cBhvr additive="base">
                                        <p:cTn id="4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“Matters” Within TEDRA</a:t>
            </a:r>
            <a:endParaRPr lang="en-US" dirty="0"/>
          </a:p>
        </p:txBody>
      </p:sp>
      <p:sp>
        <p:nvSpPr>
          <p:cNvPr id="3" name="Content Placeholder 2"/>
          <p:cNvSpPr>
            <a:spLocks noGrp="1"/>
          </p:cNvSpPr>
          <p:nvPr>
            <p:ph idx="1"/>
          </p:nvPr>
        </p:nvSpPr>
        <p:spPr/>
        <p:txBody>
          <a:bodyPr/>
          <a:lstStyle/>
          <a:p>
            <a:r>
              <a:rPr lang="en-US" sz="2400" dirty="0"/>
              <a:t>h. Creditor Claims </a:t>
            </a:r>
            <a:r>
              <a:rPr lang="en-US" sz="1800" dirty="0"/>
              <a:t>(</a:t>
            </a:r>
            <a:r>
              <a:rPr lang="en-US" sz="1800" dirty="0" smtClean="0"/>
              <a:t>RCW </a:t>
            </a:r>
            <a:r>
              <a:rPr lang="en-US" sz="1800" dirty="0"/>
              <a:t>11.40.080)</a:t>
            </a:r>
          </a:p>
          <a:p>
            <a:r>
              <a:rPr lang="en-US" sz="2400" dirty="0" err="1" smtClean="0"/>
              <a:t>i</a:t>
            </a:r>
            <a:r>
              <a:rPr lang="en-US" sz="2400" dirty="0"/>
              <a:t>. Breach of the Instrument</a:t>
            </a:r>
          </a:p>
          <a:p>
            <a:r>
              <a:rPr lang="en-US" sz="2400" dirty="0"/>
              <a:t>j. Negligence</a:t>
            </a:r>
          </a:p>
          <a:p>
            <a:r>
              <a:rPr lang="en-US" sz="2400" dirty="0"/>
              <a:t>k. Conversion</a:t>
            </a:r>
          </a:p>
          <a:p>
            <a:r>
              <a:rPr lang="en-US" sz="2400" dirty="0"/>
              <a:t>l. Unjust Enrichment</a:t>
            </a:r>
          </a:p>
          <a:p>
            <a:r>
              <a:rPr lang="en-US" sz="2400" dirty="0"/>
              <a:t>m. Inventory and Appraisement </a:t>
            </a:r>
            <a:r>
              <a:rPr lang="en-US" sz="1800" dirty="0"/>
              <a:t>(</a:t>
            </a:r>
            <a:r>
              <a:rPr lang="en-US" sz="1800" dirty="0" smtClean="0"/>
              <a:t>RCW </a:t>
            </a:r>
            <a:r>
              <a:rPr lang="en-US" sz="1800" dirty="0"/>
              <a:t>11.44.015)</a:t>
            </a:r>
          </a:p>
          <a:p>
            <a:r>
              <a:rPr lang="en-US" sz="2400" dirty="0"/>
              <a:t>n. Tortious Interference with the Right to Inheritance</a:t>
            </a:r>
          </a:p>
          <a:p>
            <a:pPr marL="0" indent="0">
              <a:buNone/>
            </a:pPr>
            <a:r>
              <a:rPr lang="en-US" sz="2400" dirty="0"/>
              <a:t/>
            </a:r>
            <a:br>
              <a:rPr lang="en-US" sz="2400" dirty="0"/>
            </a:br>
            <a:r>
              <a:rPr lang="en-US" sz="2000" dirty="0" smtClean="0"/>
              <a:t>26B </a:t>
            </a:r>
            <a:r>
              <a:rPr lang="en-US" sz="2000" dirty="0"/>
              <a:t>Wash. </a:t>
            </a:r>
            <a:r>
              <a:rPr lang="en-US" sz="2000" dirty="0" err="1"/>
              <a:t>Prac</a:t>
            </a:r>
            <a:r>
              <a:rPr lang="en-US" sz="2000" dirty="0"/>
              <a:t>., Probate Law and Practice § </a:t>
            </a:r>
            <a:r>
              <a:rPr lang="en-US" sz="2000" dirty="0" smtClean="0"/>
              <a:t>2.33</a:t>
            </a:r>
            <a:endParaRPr lang="en-US" sz="2000" dirty="0"/>
          </a:p>
        </p:txBody>
      </p:sp>
    </p:spTree>
    <p:extLst>
      <p:ext uri="{BB962C8B-B14F-4D97-AF65-F5344CB8AC3E}">
        <p14:creationId xmlns:p14="http://schemas.microsoft.com/office/powerpoint/2010/main" val="21987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Party in TEDRA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9179839"/>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6660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RCW 11.96A.030(5)</a:t>
            </a:r>
            <a:endParaRPr lang="en-US" dirty="0"/>
          </a:p>
        </p:txBody>
      </p:sp>
      <p:sp>
        <p:nvSpPr>
          <p:cNvPr id="3" name="Content Placeholder 2"/>
          <p:cNvSpPr>
            <a:spLocks noGrp="1"/>
          </p:cNvSpPr>
          <p:nvPr>
            <p:ph idx="1"/>
          </p:nvPr>
        </p:nvSpPr>
        <p:spPr/>
        <p:txBody>
          <a:bodyPr/>
          <a:lstStyle/>
          <a:p>
            <a:pPr marL="0" indent="0">
              <a:buNone/>
            </a:pPr>
            <a:r>
              <a:rPr lang="en-US" sz="2800" dirty="0" smtClean="0">
                <a:effectLst>
                  <a:outerShdw blurRad="38100" dist="38100" dir="2700000" algn="tl">
                    <a:srgbClr val="000000">
                      <a:alpha val="43137"/>
                    </a:srgbClr>
                  </a:outerShdw>
                </a:effectLst>
              </a:rPr>
              <a:t>"Party</a:t>
            </a:r>
            <a:r>
              <a:rPr lang="en-US" sz="2800" dirty="0">
                <a:effectLst>
                  <a:outerShdw blurRad="38100" dist="38100" dir="2700000" algn="tl">
                    <a:srgbClr val="000000">
                      <a:alpha val="43137"/>
                    </a:srgbClr>
                  </a:outerShdw>
                </a:effectLst>
              </a:rPr>
              <a:t>" or "parties" means each of the following persons who has an interest in the subject of the particular proceeding and whose name and address are known to, or are reasonably ascertainable by, the petitioner:</a:t>
            </a:r>
            <a:br>
              <a:rPr lang="en-US" sz="2800" dirty="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 The </a:t>
            </a:r>
            <a:r>
              <a:rPr lang="en-US" sz="2800" dirty="0" err="1">
                <a:effectLst>
                  <a:outerShdw blurRad="38100" dist="38100" dir="2700000" algn="tl">
                    <a:srgbClr val="000000">
                      <a:alpha val="43137"/>
                    </a:srgbClr>
                  </a:outerShdw>
                </a:effectLst>
              </a:rPr>
              <a:t>trustor</a:t>
            </a:r>
            <a:r>
              <a:rPr lang="en-US" sz="2800" dirty="0">
                <a:effectLst>
                  <a:outerShdw blurRad="38100" dist="38100" dir="2700000" algn="tl">
                    <a:srgbClr val="000000">
                      <a:alpha val="43137"/>
                    </a:srgbClr>
                  </a:outerShdw>
                </a:effectLst>
              </a:rPr>
              <a:t> if living;</a:t>
            </a:r>
            <a:br>
              <a:rPr lang="en-US" sz="2800" dirty="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b) The trustee;</a:t>
            </a:r>
            <a:br>
              <a:rPr lang="en-US" sz="2800" dirty="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c) The personal representative;</a:t>
            </a:r>
            <a:br>
              <a:rPr lang="en-US" sz="2800" dirty="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d) An heir;</a:t>
            </a:r>
          </a:p>
        </p:txBody>
      </p:sp>
    </p:spTree>
    <p:extLst>
      <p:ext uri="{BB962C8B-B14F-4D97-AF65-F5344CB8AC3E}">
        <p14:creationId xmlns:p14="http://schemas.microsoft.com/office/powerpoint/2010/main" val="566578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r>
              <a:rPr lang="en-US" dirty="0" smtClean="0"/>
              <a:t>Recent legislation</a:t>
            </a:r>
          </a:p>
          <a:p>
            <a:r>
              <a:rPr lang="en-US" dirty="0" smtClean="0"/>
              <a:t>5 key elements of TEDRA</a:t>
            </a:r>
          </a:p>
          <a:p>
            <a:pPr lvl="1"/>
            <a:r>
              <a:rPr lang="en-US" dirty="0" smtClean="0"/>
              <a:t>The architecture of TEDRA</a:t>
            </a:r>
          </a:p>
          <a:p>
            <a:r>
              <a:rPr lang="en-US" dirty="0" smtClean="0"/>
              <a:t>How to commence a TEDRA action</a:t>
            </a:r>
          </a:p>
          <a:p>
            <a:pPr lvl="1"/>
            <a:r>
              <a:rPr lang="en-US" dirty="0" smtClean="0"/>
              <a:t>Petition &amp; Summons</a:t>
            </a:r>
          </a:p>
          <a:p>
            <a:r>
              <a:rPr lang="en-US" dirty="0" smtClean="0"/>
              <a:t>Answer &amp; Counterclaims</a:t>
            </a:r>
          </a:p>
          <a:p>
            <a:pPr lvl="1"/>
            <a:endParaRPr lang="en-US" dirty="0"/>
          </a:p>
        </p:txBody>
      </p:sp>
      <p:sp>
        <p:nvSpPr>
          <p:cNvPr id="4" name="Content Placeholder 3"/>
          <p:cNvSpPr>
            <a:spLocks noGrp="1"/>
          </p:cNvSpPr>
          <p:nvPr>
            <p:ph sz="half" idx="2"/>
          </p:nvPr>
        </p:nvSpPr>
        <p:spPr/>
        <p:txBody>
          <a:bodyPr/>
          <a:lstStyle/>
          <a:p>
            <a:r>
              <a:rPr lang="en-US" dirty="0" smtClean="0"/>
              <a:t>Alternative Dispute Resolution</a:t>
            </a:r>
          </a:p>
          <a:p>
            <a:pPr lvl="1"/>
            <a:r>
              <a:rPr lang="en-US" dirty="0" smtClean="0"/>
              <a:t>Mediation</a:t>
            </a:r>
          </a:p>
          <a:p>
            <a:pPr lvl="1"/>
            <a:r>
              <a:rPr lang="en-US" dirty="0" smtClean="0"/>
              <a:t>Arbitration</a:t>
            </a:r>
            <a:endParaRPr lang="en-US" dirty="0"/>
          </a:p>
          <a:p>
            <a:r>
              <a:rPr lang="en-US" dirty="0" smtClean="0"/>
              <a:t>Initial Hearing</a:t>
            </a:r>
            <a:endParaRPr lang="en-US" dirty="0"/>
          </a:p>
          <a:p>
            <a:r>
              <a:rPr lang="en-US" dirty="0" smtClean="0"/>
              <a:t>Statute of limitations</a:t>
            </a:r>
          </a:p>
          <a:p>
            <a:r>
              <a:rPr lang="en-US" dirty="0" smtClean="0"/>
              <a:t>Special representative</a:t>
            </a:r>
          </a:p>
          <a:p>
            <a:r>
              <a:rPr lang="en-US" i="1" dirty="0" smtClean="0"/>
              <a:t>Cy </a:t>
            </a:r>
            <a:r>
              <a:rPr lang="en-US" i="1" smtClean="0"/>
              <a:t>Près</a:t>
            </a:r>
            <a:endParaRPr lang="en-US" i="1" dirty="0" smtClean="0"/>
          </a:p>
          <a:p>
            <a:r>
              <a:rPr lang="en-US" dirty="0" smtClean="0"/>
              <a:t>Practice tips</a:t>
            </a:r>
          </a:p>
          <a:p>
            <a:r>
              <a:rPr lang="en-US" dirty="0" smtClean="0"/>
              <a:t>More . . .</a:t>
            </a:r>
          </a:p>
        </p:txBody>
      </p:sp>
    </p:spTree>
    <p:extLst>
      <p:ext uri="{BB962C8B-B14F-4D97-AF65-F5344CB8AC3E}">
        <p14:creationId xmlns:p14="http://schemas.microsoft.com/office/powerpoint/2010/main" val="21892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down)">
                                      <p:cBhvr>
                                        <p:cTn id="28" dur="500"/>
                                        <p:tgtEl>
                                          <p:spTgt spid="4">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down)">
                                      <p:cBhvr>
                                        <p:cTn id="31" dur="500"/>
                                        <p:tgtEl>
                                          <p:spTgt spid="4">
                                            <p:txEl>
                                              <p:pRg st="1" end="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down)">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down)">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down)">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wipe(down)">
                                      <p:cBhvr>
                                        <p:cTn id="49" dur="5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wipe(down)">
                                      <p:cBhvr>
                                        <p:cTn id="54" dur="500"/>
                                        <p:tgtEl>
                                          <p:spTgt spid="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wipe(down)">
                                      <p:cBhvr>
                                        <p:cTn id="59" dur="500"/>
                                        <p:tgtEl>
                                          <p:spTgt spid="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wipe(down)">
                                      <p:cBhvr>
                                        <p:cTn id="6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Party: RCW 11.96A.030(5)</a:t>
            </a:r>
          </a:p>
        </p:txBody>
      </p:sp>
      <p:sp>
        <p:nvSpPr>
          <p:cNvPr id="3" name="Content Placeholder 2"/>
          <p:cNvSpPr>
            <a:spLocks noGrp="1"/>
          </p:cNvSpPr>
          <p:nvPr>
            <p:ph idx="1"/>
          </p:nvPr>
        </p:nvSpPr>
        <p:spPr/>
        <p:txBody>
          <a:bodyPr/>
          <a:lstStyle/>
          <a:p>
            <a:pPr marL="0" indent="0">
              <a:buNone/>
            </a:pPr>
            <a:r>
              <a:rPr lang="en-US" sz="2800" dirty="0">
                <a:effectLst>
                  <a:outerShdw blurRad="38100" dist="38100" dir="2700000" algn="tl">
                    <a:srgbClr val="000000">
                      <a:alpha val="43137"/>
                    </a:srgbClr>
                  </a:outerShdw>
                </a:effectLst>
              </a:rPr>
              <a:t>(e) A beneficiary, including devisees, legatees, and trust beneficiaries</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 The surviving spouse or surviving domestic partner of a decedent with respect to his or her interest in the decedent's property</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(g) A guardian ad litem</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(h) A creditor</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a:t>
            </a:r>
            <a:r>
              <a:rPr lang="en-US" sz="2800" dirty="0" err="1">
                <a:effectLst>
                  <a:outerShdw blurRad="38100" dist="38100" dir="2700000" algn="tl">
                    <a:srgbClr val="000000">
                      <a:alpha val="43137"/>
                    </a:srgbClr>
                  </a:outerShdw>
                </a:effectLst>
              </a:rPr>
              <a:t>i</a:t>
            </a:r>
            <a:r>
              <a:rPr lang="en-US" sz="2800" dirty="0">
                <a:effectLst>
                  <a:outerShdw blurRad="38100" dist="38100" dir="2700000" algn="tl">
                    <a:srgbClr val="000000">
                      <a:alpha val="43137"/>
                    </a:srgbClr>
                  </a:outerShdw>
                </a:effectLst>
              </a:rPr>
              <a:t>) Any other person who has an interest in the subject of the particular proceeding</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(j) The attorney general if </a:t>
            </a:r>
            <a:r>
              <a:rPr lang="en-US" sz="2800" dirty="0" smtClean="0">
                <a:effectLst>
                  <a:outerShdw blurRad="38100" dist="38100" dir="2700000" algn="tl">
                    <a:srgbClr val="000000">
                      <a:alpha val="43137"/>
                    </a:srgbClr>
                  </a:outerShdw>
                </a:effectLst>
              </a:rPr>
              <a:t>required . . .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5526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Party: RCW 11.96A.030(5)</a:t>
            </a:r>
          </a:p>
        </p:txBody>
      </p:sp>
      <p:sp>
        <p:nvSpPr>
          <p:cNvPr id="3" name="Content Placeholder 2"/>
          <p:cNvSpPr>
            <a:spLocks noGrp="1"/>
          </p:cNvSpPr>
          <p:nvPr>
            <p:ph idx="1"/>
          </p:nvPr>
        </p:nvSpPr>
        <p:spPr/>
        <p:txBody>
          <a:bodyPr/>
          <a:lstStyle/>
          <a:p>
            <a:pPr marL="0" indent="0">
              <a:buNone/>
            </a:pPr>
            <a:r>
              <a:rPr lang="en-US" sz="2800" dirty="0">
                <a:effectLst>
                  <a:outerShdw blurRad="38100" dist="38100" dir="2700000" algn="tl">
                    <a:srgbClr val="000000">
                      <a:alpha val="43137"/>
                    </a:srgbClr>
                  </a:outerShdw>
                </a:effectLst>
              </a:rPr>
              <a:t>(k) Any duly appointed and acting legal representative of a party </a:t>
            </a:r>
            <a:r>
              <a:rPr lang="en-US" sz="2800" dirty="0" smtClean="0">
                <a:effectLst>
                  <a:outerShdw blurRad="38100" dist="38100" dir="2700000" algn="tl">
                    <a:srgbClr val="000000">
                      <a:alpha val="43137"/>
                    </a:srgbClr>
                  </a:outerShdw>
                </a:effectLst>
              </a:rPr>
              <a:t>. . . ;</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(l) Where applicable, the virtual representative of any person described in this </a:t>
            </a:r>
            <a:r>
              <a:rPr lang="en-US" sz="2800" dirty="0" smtClean="0">
                <a:effectLst>
                  <a:outerShdw blurRad="38100" dist="38100" dir="2700000" algn="tl">
                    <a:srgbClr val="000000">
                      <a:alpha val="43137"/>
                    </a:srgbClr>
                  </a:outerShdw>
                </a:effectLst>
              </a:rPr>
              <a:t>subsection . . . ;</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(m) Any notice agent, resident agent, or a qualified person</a:t>
            </a:r>
            <a:r>
              <a:rPr lang="en-US" sz="2800" dirty="0" smtClean="0">
                <a:effectLst>
                  <a:outerShdw blurRad="38100" dist="38100" dir="2700000" algn="tl">
                    <a:srgbClr val="000000">
                      <a:alpha val="43137"/>
                    </a:srgbClr>
                  </a:outerShdw>
                </a:effectLst>
              </a:rPr>
              <a:t>, . . . ; and</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(n) The owner or the personal representative of the estate of the deceased owner of the </a:t>
            </a:r>
            <a:r>
              <a:rPr lang="en-US" sz="2800" dirty="0" err="1">
                <a:effectLst>
                  <a:outerShdw blurRad="38100" dist="38100" dir="2700000" algn="tl">
                    <a:srgbClr val="000000">
                      <a:alpha val="43137"/>
                    </a:srgbClr>
                  </a:outerShdw>
                </a:effectLst>
              </a:rPr>
              <a:t>nonprobate</a:t>
            </a:r>
            <a:r>
              <a:rPr lang="en-US" sz="2800" dirty="0">
                <a:effectLst>
                  <a:outerShdw blurRad="38100" dist="38100" dir="2700000" algn="tl">
                    <a:srgbClr val="000000">
                      <a:alpha val="43137"/>
                    </a:srgbClr>
                  </a:outerShdw>
                </a:effectLst>
              </a:rPr>
              <a:t> asset that is the subject of the particular proceeding, </a:t>
            </a:r>
            <a:r>
              <a:rPr lang="en-US" sz="2800" dirty="0" smtClean="0">
                <a:effectLst>
                  <a:outerShdw blurRad="38100" dist="38100" dir="2700000" algn="tl">
                    <a:srgbClr val="000000">
                      <a:alpha val="43137"/>
                    </a:srgbClr>
                  </a:outerShdw>
                </a:effectLst>
              </a:rPr>
              <a:t>. . .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3111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Commencing a TEDRA Action</a:t>
            </a:r>
            <a:endParaRPr lang="en-US" dirty="0"/>
          </a:p>
        </p:txBody>
      </p:sp>
      <p:sp>
        <p:nvSpPr>
          <p:cNvPr id="3" name="Content Placeholder 2"/>
          <p:cNvSpPr>
            <a:spLocks noGrp="1"/>
          </p:cNvSpPr>
          <p:nvPr>
            <p:ph idx="1"/>
          </p:nvPr>
        </p:nvSpPr>
        <p:spPr/>
        <p:txBody>
          <a:bodyPr/>
          <a:lstStyle/>
          <a:p>
            <a:r>
              <a:rPr lang="en-US" dirty="0" smtClean="0"/>
              <a:t>Where do I start?</a:t>
            </a:r>
          </a:p>
          <a:p>
            <a:r>
              <a:rPr lang="en-US" dirty="0" smtClean="0"/>
              <a:t>How is an action commenced?</a:t>
            </a:r>
          </a:p>
          <a:p>
            <a:r>
              <a:rPr lang="en-US" dirty="0" smtClean="0"/>
              <a:t>If there is already a probate pending, do I file a new case or in the probate?</a:t>
            </a:r>
            <a:endParaRPr lang="en-US" dirty="0"/>
          </a:p>
        </p:txBody>
      </p:sp>
      <p:pic>
        <p:nvPicPr>
          <p:cNvPr id="4" name="Picture 2" descr="http://www.vinaa.dk/advokat/GIF/02/207432_attorneys_desk_207432.jpg"/>
          <p:cNvPicPr>
            <a:picLocks noChangeAspect="1" noChangeArrowheads="1"/>
          </p:cNvPicPr>
          <p:nvPr/>
        </p:nvPicPr>
        <p:blipFill>
          <a:blip r:embed="rId2"/>
          <a:srcRect/>
          <a:stretch>
            <a:fillRect/>
          </a:stretch>
        </p:blipFill>
        <p:spPr bwMode="auto">
          <a:xfrm>
            <a:off x="5877034" y="4495800"/>
            <a:ext cx="3039533" cy="2209800"/>
          </a:xfrm>
          <a:prstGeom prst="rect">
            <a:avLst/>
          </a:prstGeom>
          <a:noFill/>
        </p:spPr>
      </p:pic>
    </p:spTree>
    <p:extLst>
      <p:ext uri="{BB962C8B-B14F-4D97-AF65-F5344CB8AC3E}">
        <p14:creationId xmlns:p14="http://schemas.microsoft.com/office/powerpoint/2010/main" val="326645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Petition &amp; Summons</a:t>
            </a:r>
            <a:endParaRPr lang="en-US" dirty="0"/>
          </a:p>
        </p:txBody>
      </p:sp>
      <p:sp>
        <p:nvSpPr>
          <p:cNvPr id="3" name="Content Placeholder 2"/>
          <p:cNvSpPr>
            <a:spLocks noGrp="1"/>
          </p:cNvSpPr>
          <p:nvPr>
            <p:ph idx="1"/>
          </p:nvPr>
        </p:nvSpPr>
        <p:spPr/>
        <p:txBody>
          <a:bodyPr/>
          <a:lstStyle/>
          <a:p>
            <a:pPr marL="0" indent="0">
              <a:buNone/>
            </a:pPr>
            <a:r>
              <a:rPr lang="en-US" dirty="0" smtClean="0"/>
              <a:t>Unless </a:t>
            </a:r>
            <a:r>
              <a:rPr lang="en-US" dirty="0"/>
              <a:t>rules of court require or this title provides otherwise, or unless a court orders otherwise</a:t>
            </a:r>
            <a:r>
              <a:rPr lang="en-US" dirty="0" smtClean="0"/>
              <a:t>:</a:t>
            </a:r>
            <a:endParaRPr lang="en-US" dirty="0"/>
          </a:p>
          <a:p>
            <a:pPr marL="0" indent="0">
              <a:buNone/>
            </a:pPr>
            <a:r>
              <a:rPr lang="en-US" dirty="0"/>
              <a:t>(1) A judicial proceeding under RCW 11.96A.090 is to be commenced by filing a petition with the court</a:t>
            </a:r>
            <a:r>
              <a:rPr lang="en-US" dirty="0" smtClean="0"/>
              <a:t>;</a:t>
            </a:r>
            <a:endParaRPr lang="en-US" dirty="0"/>
          </a:p>
          <a:p>
            <a:pPr marL="0" indent="0">
              <a:buNone/>
            </a:pPr>
            <a:endParaRPr lang="en-US" sz="2000" dirty="0"/>
          </a:p>
          <a:p>
            <a:pPr marL="0" indent="0">
              <a:buNone/>
            </a:pPr>
            <a:r>
              <a:rPr lang="en-US" sz="1800" dirty="0" smtClean="0"/>
              <a:t>RCW 11.96A.100</a:t>
            </a:r>
            <a:endParaRPr lang="en-US" sz="1800" dirty="0"/>
          </a:p>
        </p:txBody>
      </p:sp>
      <p:pic>
        <p:nvPicPr>
          <p:cNvPr id="1030" name="Picture 6" descr="C:\Users\Owner\AppData\Local\Microsoft\Windows\Temporary Internet Files\Content.IE5\HR1MW94W\MP900407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674" y="4419600"/>
            <a:ext cx="2193726" cy="216831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457200" y="3657600"/>
            <a:ext cx="2209800" cy="5334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5" name="Line Callout 1 (Accent Bar) 4"/>
          <p:cNvSpPr/>
          <p:nvPr/>
        </p:nvSpPr>
        <p:spPr bwMode="auto">
          <a:xfrm>
            <a:off x="3276600" y="4894158"/>
            <a:ext cx="2209800" cy="1219200"/>
          </a:xfrm>
          <a:prstGeom prst="accentCallout1">
            <a:avLst>
              <a:gd name="adj1" fmla="val 18750"/>
              <a:gd name="adj2" fmla="val -8333"/>
              <a:gd name="adj3" fmla="val -56250"/>
              <a:gd name="adj4" fmla="val -24838"/>
            </a:avLst>
          </a:prstGeom>
          <a:solidFill>
            <a:schemeClr val="accent1"/>
          </a:solid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charset="0"/>
              </a:rPr>
              <a:t>We</a:t>
            </a:r>
            <a:r>
              <a:rPr kumimoji="0" lang="en-US" sz="2400" b="0" i="0" u="none" strike="noStrike" cap="none" normalizeH="0" dirty="0" smtClean="0">
                <a:ln>
                  <a:noFill/>
                </a:ln>
                <a:solidFill>
                  <a:schemeClr val="tx1"/>
                </a:solidFill>
                <a:effectLst/>
                <a:latin typeface="Tahoma" charset="0"/>
              </a:rPr>
              <a:t> need to come back to this statute</a:t>
            </a:r>
            <a:endParaRPr kumimoji="0" lang="en-US" sz="2400" b="0" i="0" u="none" strike="noStrike" cap="none" normalizeH="0" baseline="0" dirty="0" smtClean="0">
              <a:ln>
                <a:noFill/>
              </a:ln>
              <a:solidFill>
                <a:schemeClr val="tx1"/>
              </a:solidFill>
              <a:effectLst/>
              <a:latin typeface="Tahoma" charset="0"/>
            </a:endParaRPr>
          </a:p>
        </p:txBody>
      </p:sp>
      <p:sp>
        <p:nvSpPr>
          <p:cNvPr id="13" name="Line Callout 1 (Accent Bar) 12"/>
          <p:cNvSpPr/>
          <p:nvPr/>
        </p:nvSpPr>
        <p:spPr bwMode="auto">
          <a:xfrm flipH="1">
            <a:off x="3263153" y="4857728"/>
            <a:ext cx="2209800" cy="1219200"/>
          </a:xfrm>
          <a:prstGeom prst="accentCallout1">
            <a:avLst>
              <a:gd name="adj1" fmla="val 18750"/>
              <a:gd name="adj2" fmla="val -8333"/>
              <a:gd name="adj3" fmla="val -52941"/>
              <a:gd name="adj4" fmla="val -67434"/>
            </a:avLst>
          </a:prstGeom>
          <a:solidFill>
            <a:schemeClr val="accent1"/>
          </a:solid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ahoma" charset="0"/>
              </a:rPr>
              <a:t>And to this word!</a:t>
            </a:r>
          </a:p>
        </p:txBody>
      </p:sp>
      <p:sp>
        <p:nvSpPr>
          <p:cNvPr id="14" name="Rounded Rectangle 13"/>
          <p:cNvSpPr/>
          <p:nvPr/>
        </p:nvSpPr>
        <p:spPr bwMode="auto">
          <a:xfrm>
            <a:off x="6934200" y="3657600"/>
            <a:ext cx="990600" cy="5334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extLst>
      <p:ext uri="{BB962C8B-B14F-4D97-AF65-F5344CB8AC3E}">
        <p14:creationId xmlns:p14="http://schemas.microsoft.com/office/powerpoint/2010/main" val="2505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Petition &amp; Summons</a:t>
            </a:r>
            <a:endParaRPr lang="en-US" dirty="0"/>
          </a:p>
        </p:txBody>
      </p:sp>
      <p:sp>
        <p:nvSpPr>
          <p:cNvPr id="3" name="Content Placeholder 2"/>
          <p:cNvSpPr>
            <a:spLocks noGrp="1"/>
          </p:cNvSpPr>
          <p:nvPr>
            <p:ph idx="1"/>
          </p:nvPr>
        </p:nvSpPr>
        <p:spPr/>
        <p:txBody>
          <a:bodyPr/>
          <a:lstStyle/>
          <a:p>
            <a:pPr marL="0" indent="0">
              <a:buNone/>
            </a:pPr>
            <a:r>
              <a:rPr lang="en-US" sz="2800" dirty="0" smtClean="0"/>
              <a:t>(</a:t>
            </a:r>
            <a:r>
              <a:rPr lang="en-US" sz="2800" dirty="0"/>
              <a:t>2) A summons must be served in accordance with this chapter and, where not inconsistent with these rules, the procedural rules of court, however, </a:t>
            </a:r>
            <a:r>
              <a:rPr lang="en-US" sz="2800" dirty="0" smtClean="0"/>
              <a:t>. . .</a:t>
            </a:r>
          </a:p>
          <a:p>
            <a:pPr marL="0" indent="0">
              <a:buNone/>
            </a:pPr>
            <a:endParaRPr lang="en-US" sz="2800" dirty="0"/>
          </a:p>
          <a:p>
            <a:pPr marL="0" indent="0">
              <a:buNone/>
            </a:pPr>
            <a:endParaRPr lang="en-US" sz="2800" dirty="0" smtClean="0"/>
          </a:p>
          <a:p>
            <a:pPr marL="0" indent="0">
              <a:buNone/>
            </a:pPr>
            <a:endParaRPr lang="en-US" sz="2000" dirty="0"/>
          </a:p>
          <a:p>
            <a:pPr marL="0" indent="0">
              <a:buNone/>
            </a:pPr>
            <a:r>
              <a:rPr lang="en-US" sz="1800" dirty="0" smtClean="0"/>
              <a:t>RCW 11.96A.100</a:t>
            </a:r>
            <a:endParaRPr lang="en-US" sz="1800" dirty="0"/>
          </a:p>
        </p:txBody>
      </p:sp>
      <p:pic>
        <p:nvPicPr>
          <p:cNvPr id="2053" name="Picture 5" descr="C:\Users\Owner\AppData\Local\Microsoft\Windows\Temporary Internet Files\Content.IE5\HMM48B48\MC9002803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646158"/>
            <a:ext cx="2875984" cy="218943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5715000" y="2971800"/>
            <a:ext cx="3048000" cy="2667000"/>
          </a:xfrm>
          <a:prstGeom prst="rightArrow">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rPr>
              <a:t>We will read the rest of this section carefully</a:t>
            </a:r>
          </a:p>
        </p:txBody>
      </p:sp>
    </p:spTree>
    <p:extLst>
      <p:ext uri="{BB962C8B-B14F-4D97-AF65-F5344CB8AC3E}">
        <p14:creationId xmlns:p14="http://schemas.microsoft.com/office/powerpoint/2010/main" val="32402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Petition &amp; Summons</a:t>
            </a:r>
            <a:endParaRPr lang="en-US" dirty="0"/>
          </a:p>
        </p:txBody>
      </p:sp>
      <p:sp>
        <p:nvSpPr>
          <p:cNvPr id="3" name="Content Placeholder 2"/>
          <p:cNvSpPr>
            <a:spLocks noGrp="1"/>
          </p:cNvSpPr>
          <p:nvPr>
            <p:ph idx="1"/>
          </p:nvPr>
        </p:nvSpPr>
        <p:spPr/>
        <p:txBody>
          <a:bodyPr/>
          <a:lstStyle/>
          <a:p>
            <a:pPr marL="0" indent="0">
              <a:buNone/>
            </a:pPr>
            <a:r>
              <a:rPr lang="en-US" sz="2800" dirty="0" smtClean="0"/>
              <a:t>(</a:t>
            </a:r>
            <a:r>
              <a:rPr lang="en-US" sz="2800" dirty="0"/>
              <a:t>2) </a:t>
            </a:r>
            <a:r>
              <a:rPr lang="en-US" sz="2800" dirty="0" smtClean="0"/>
              <a:t>. . . if </a:t>
            </a:r>
            <a:r>
              <a:rPr lang="en-US" sz="2800" dirty="0"/>
              <a:t>the proceeding is commenced as an action incidental to an existing judicial proceeding relating to the same trust or estate or </a:t>
            </a:r>
            <a:r>
              <a:rPr lang="en-US" sz="2800" dirty="0" err="1"/>
              <a:t>nonprobate</a:t>
            </a:r>
            <a:r>
              <a:rPr lang="en-US" sz="2800" dirty="0"/>
              <a:t> asset, notice must be provided by summons only with respect to those parties who were not already parties to the existing judicial proceedings</a:t>
            </a:r>
            <a:r>
              <a:rPr lang="en-US" sz="2800" dirty="0" smtClean="0"/>
              <a:t>;</a:t>
            </a:r>
          </a:p>
          <a:p>
            <a:pPr marL="0" indent="0">
              <a:buNone/>
            </a:pPr>
            <a:endParaRPr lang="en-US" sz="2000" dirty="0"/>
          </a:p>
          <a:p>
            <a:pPr marL="0" indent="0">
              <a:buNone/>
            </a:pPr>
            <a:r>
              <a:rPr lang="en-US" sz="2000" dirty="0" smtClean="0"/>
              <a:t>RCW 11.96A.100</a:t>
            </a:r>
            <a:endParaRPr lang="en-US" sz="2000" dirty="0"/>
          </a:p>
        </p:txBody>
      </p:sp>
      <p:sp>
        <p:nvSpPr>
          <p:cNvPr id="5" name="Left Arrow 4"/>
          <p:cNvSpPr/>
          <p:nvPr/>
        </p:nvSpPr>
        <p:spPr bwMode="auto">
          <a:xfrm>
            <a:off x="381000" y="4343400"/>
            <a:ext cx="2971800" cy="1981200"/>
          </a:xfrm>
          <a:prstGeom prst="leftArrow">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rPr>
              <a:t>Now go back to</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effectLst>
                  <a:outerShdw blurRad="38100" dist="38100" dir="2700000" algn="tl">
                    <a:srgbClr val="000000">
                      <a:alpha val="43137"/>
                    </a:srgbClr>
                  </a:outerShdw>
                </a:effectLst>
                <a:latin typeface="Tahoma" charset="0"/>
              </a:rPr>
              <a:t>RCW 11.96A.090</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3592735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pPr marL="0" indent="0">
              <a:buNone/>
            </a:pPr>
            <a:r>
              <a:rPr lang="en-US" sz="2800" dirty="0" smtClean="0"/>
              <a:t>(</a:t>
            </a:r>
            <a:r>
              <a:rPr lang="en-US" sz="2800" dirty="0"/>
              <a:t>2) A judicial proceeding under this title may be commenced as a new action or as an action incidental to an existing judicial proceeding relating to the same trust or estate or </a:t>
            </a:r>
            <a:r>
              <a:rPr lang="en-US" sz="2800" dirty="0" err="1"/>
              <a:t>nonprobate</a:t>
            </a:r>
            <a:r>
              <a:rPr lang="en-US" sz="2800" dirty="0"/>
              <a:t> asset</a:t>
            </a:r>
            <a:r>
              <a:rPr lang="en-US" sz="2800" dirty="0" smtClean="0"/>
              <a:t>.</a:t>
            </a:r>
          </a:p>
          <a:p>
            <a:pPr marL="0" indent="0">
              <a:buNone/>
            </a:pPr>
            <a:endParaRPr lang="en-US" sz="2800" dirty="0" smtClean="0"/>
          </a:p>
          <a:p>
            <a:pPr marL="0" indent="0">
              <a:buNone/>
            </a:pPr>
            <a:r>
              <a:rPr lang="en-US" sz="2000" dirty="0" smtClean="0"/>
              <a:t>RCW 11.96A.090</a:t>
            </a:r>
            <a:endParaRPr lang="en-US" sz="2000" dirty="0"/>
          </a:p>
        </p:txBody>
      </p:sp>
      <p:pic>
        <p:nvPicPr>
          <p:cNvPr id="4" name="Picture 6" descr="C:\Users\Owner\AppData\Local\Microsoft\Windows\Temporary Internet Files\Content.IE5\P531NWHK\MC9000386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653852"/>
            <a:ext cx="2168652" cy="186593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2667000" y="3657600"/>
            <a:ext cx="3657600" cy="20574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rPr>
              <a:t>A TEDRA action may be filed in an existing probate or trust litigation. </a:t>
            </a:r>
          </a:p>
        </p:txBody>
      </p:sp>
    </p:spTree>
    <p:extLst>
      <p:ext uri="{BB962C8B-B14F-4D97-AF65-F5344CB8AC3E}">
        <p14:creationId xmlns:p14="http://schemas.microsoft.com/office/powerpoint/2010/main" val="35100073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Where Do I Start?</a:t>
            </a:r>
            <a:endParaRPr lang="en-US" dirty="0"/>
          </a:p>
        </p:txBody>
      </p:sp>
      <p:sp>
        <p:nvSpPr>
          <p:cNvPr id="3" name="Content Placeholder 2"/>
          <p:cNvSpPr>
            <a:spLocks noGrp="1"/>
          </p:cNvSpPr>
          <p:nvPr>
            <p:ph idx="1"/>
          </p:nvPr>
        </p:nvSpPr>
        <p:spPr>
          <a:xfrm>
            <a:off x="457200" y="1600200"/>
            <a:ext cx="5867400" cy="4530725"/>
          </a:xfrm>
        </p:spPr>
        <p:txBody>
          <a:bodyPr/>
          <a:lstStyle/>
          <a:p>
            <a:pPr marL="0" indent="0">
              <a:buNone/>
            </a:pPr>
            <a:r>
              <a:rPr lang="en-US" sz="2800" dirty="0" smtClean="0"/>
              <a:t>(</a:t>
            </a:r>
            <a:r>
              <a:rPr lang="en-US" sz="2800" dirty="0"/>
              <a:t>3) Once commenced, the action may be consolidated with an existing proceeding or converted to a separate action upon the motion of a party for good cause shown, or by the court on its own motion</a:t>
            </a:r>
            <a:r>
              <a:rPr lang="en-US" sz="2800" dirty="0" smtClean="0"/>
              <a:t>.</a:t>
            </a:r>
          </a:p>
          <a:p>
            <a:pPr marL="0" indent="0">
              <a:buNone/>
            </a:pPr>
            <a:endParaRPr lang="en-US" sz="2800" dirty="0"/>
          </a:p>
          <a:p>
            <a:pPr marL="0" indent="0">
              <a:buNone/>
            </a:pPr>
            <a:r>
              <a:rPr lang="en-US" sz="2000" dirty="0" smtClean="0"/>
              <a:t>RCW 11.96A.090</a:t>
            </a:r>
            <a:endParaRPr lang="en-US" sz="2000" dirty="0"/>
          </a:p>
        </p:txBody>
      </p:sp>
      <p:pic>
        <p:nvPicPr>
          <p:cNvPr id="4" name="Picture 4" descr="http://www.photosource.com/images/PSN/papers.jpg"/>
          <p:cNvPicPr>
            <a:picLocks noChangeAspect="1" noChangeArrowheads="1"/>
          </p:cNvPicPr>
          <p:nvPr/>
        </p:nvPicPr>
        <p:blipFill>
          <a:blip r:embed="rId3"/>
          <a:srcRect/>
          <a:stretch>
            <a:fillRect/>
          </a:stretch>
        </p:blipFill>
        <p:spPr bwMode="auto">
          <a:xfrm>
            <a:off x="5900331" y="152400"/>
            <a:ext cx="3091269" cy="2057400"/>
          </a:xfrm>
          <a:prstGeom prst="rect">
            <a:avLst/>
          </a:prstGeom>
          <a:noFill/>
        </p:spPr>
      </p:pic>
      <p:sp>
        <p:nvSpPr>
          <p:cNvPr id="5" name="Rounded Rectangle 4"/>
          <p:cNvSpPr/>
          <p:nvPr/>
        </p:nvSpPr>
        <p:spPr bwMode="auto">
          <a:xfrm>
            <a:off x="2819400" y="4343400"/>
            <a:ext cx="4267200" cy="16764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charset="0"/>
              </a:rPr>
              <a:t>Let the judge figure out whether to consolidate or separate the action.</a:t>
            </a:r>
          </a:p>
        </p:txBody>
      </p:sp>
    </p:spTree>
    <p:extLst>
      <p:ext uri="{BB962C8B-B14F-4D97-AF65-F5344CB8AC3E}">
        <p14:creationId xmlns:p14="http://schemas.microsoft.com/office/powerpoint/2010/main" val="282475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456756514"/>
              </p:ext>
            </p:extLst>
          </p:nvPr>
        </p:nvGraphicFramePr>
        <p:xfrm>
          <a:off x="2852000" y="1353010"/>
          <a:ext cx="6099913" cy="4742990"/>
        </p:xfrm>
        <a:graphic>
          <a:graphicData uri="http://schemas.openxmlformats.org/presentationml/2006/ole">
            <mc:AlternateContent xmlns:mc="http://schemas.openxmlformats.org/markup-compatibility/2006">
              <mc:Choice xmlns:v="urn:schemas-microsoft-com:vml" Requires="v">
                <p:oleObj spid="_x0000_s2083" name="Document" r:id="rId5" imgW="5952018" imgH="4628299" progId="Word.Document.12">
                  <p:embed/>
                </p:oleObj>
              </mc:Choice>
              <mc:Fallback>
                <p:oleObj name="Document" r:id="rId5" imgW="5952018" imgH="4628299" progId="Word.Documen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2000" y="1353010"/>
                        <a:ext cx="6099913" cy="4742990"/>
                      </a:xfrm>
                      <a:prstGeom prst="rect">
                        <a:avLst/>
                      </a:prstGeom>
                      <a:noFill/>
                      <a:ln>
                        <a:noFill/>
                      </a:ln>
                    </p:spPr>
                  </p:pic>
                </p:oleObj>
              </mc:Fallback>
            </mc:AlternateContent>
          </a:graphicData>
        </a:graphic>
      </p:graphicFrame>
      <p:sp>
        <p:nvSpPr>
          <p:cNvPr id="2" name="Title 1"/>
          <p:cNvSpPr>
            <a:spLocks noGrp="1"/>
          </p:cNvSpPr>
          <p:nvPr>
            <p:ph type="title"/>
          </p:nvPr>
        </p:nvSpPr>
        <p:spPr/>
        <p:txBody>
          <a:bodyPr/>
          <a:lstStyle/>
          <a:p>
            <a:r>
              <a:rPr lang="en-US" dirty="0" smtClean="0"/>
              <a:t>The Petition</a:t>
            </a:r>
            <a:endParaRPr lang="en-US" dirty="0"/>
          </a:p>
        </p:txBody>
      </p:sp>
      <p:sp>
        <p:nvSpPr>
          <p:cNvPr id="3" name="Content Placeholder 2"/>
          <p:cNvSpPr>
            <a:spLocks noGrp="1"/>
          </p:cNvSpPr>
          <p:nvPr>
            <p:ph idx="1"/>
          </p:nvPr>
        </p:nvSpPr>
        <p:spPr>
          <a:xfrm>
            <a:off x="457200" y="1600201"/>
            <a:ext cx="2514600" cy="1758156"/>
          </a:xfrm>
        </p:spPr>
        <p:txBody>
          <a:bodyPr/>
          <a:lstStyle/>
          <a:p>
            <a:r>
              <a:rPr lang="en-US" dirty="0" smtClean="0"/>
              <a:t>Filing within the probate:</a:t>
            </a:r>
          </a:p>
        </p:txBody>
      </p:sp>
      <p:sp>
        <p:nvSpPr>
          <p:cNvPr id="5" name="Line Callout 2 4"/>
          <p:cNvSpPr/>
          <p:nvPr/>
        </p:nvSpPr>
        <p:spPr bwMode="auto">
          <a:xfrm flipH="1">
            <a:off x="228600" y="3358356"/>
            <a:ext cx="2296373" cy="1975643"/>
          </a:xfrm>
          <a:prstGeom prst="borderCallout2">
            <a:avLst>
              <a:gd name="adj1" fmla="val 18750"/>
              <a:gd name="adj2" fmla="val -4012"/>
              <a:gd name="adj3" fmla="val 18750"/>
              <a:gd name="adj4" fmla="val -16667"/>
              <a:gd name="adj5" fmla="val 495"/>
              <a:gd name="adj6" fmla="val -40166"/>
            </a:avLst>
          </a:prstGeom>
          <a:ln w="28575">
            <a:solidFill>
              <a:schemeClr val="bg2"/>
            </a:solidFill>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182880" tIns="45720" rIns="18288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Tahoma" charset="0"/>
              </a:rPr>
              <a:t>Petitioner is an heir and the PR is respondent.</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4291011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202210923"/>
              </p:ext>
            </p:extLst>
          </p:nvPr>
        </p:nvGraphicFramePr>
        <p:xfrm>
          <a:off x="2971800" y="1676400"/>
          <a:ext cx="5951537" cy="3544887"/>
        </p:xfrm>
        <a:graphic>
          <a:graphicData uri="http://schemas.openxmlformats.org/presentationml/2006/ole">
            <mc:AlternateContent xmlns:mc="http://schemas.openxmlformats.org/markup-compatibility/2006">
              <mc:Choice xmlns:v="urn:schemas-microsoft-com:vml" Requires="v">
                <p:oleObj spid="_x0000_s3106" name="Document" r:id="rId5" imgW="5952018" imgH="3545149" progId="Word.Document.12">
                  <p:embed/>
                </p:oleObj>
              </mc:Choice>
              <mc:Fallback>
                <p:oleObj name="Document" r:id="rId5" imgW="5952018" imgH="3545149" progId="Word.Documen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676400"/>
                        <a:ext cx="5951537"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smtClean="0"/>
              <a:t>The Petition</a:t>
            </a:r>
            <a:endParaRPr lang="en-US" dirty="0"/>
          </a:p>
        </p:txBody>
      </p:sp>
      <p:sp>
        <p:nvSpPr>
          <p:cNvPr id="3" name="Content Placeholder 2"/>
          <p:cNvSpPr>
            <a:spLocks noGrp="1"/>
          </p:cNvSpPr>
          <p:nvPr>
            <p:ph idx="1"/>
          </p:nvPr>
        </p:nvSpPr>
        <p:spPr>
          <a:xfrm>
            <a:off x="457200" y="1600201"/>
            <a:ext cx="2514600" cy="1790700"/>
          </a:xfrm>
        </p:spPr>
        <p:txBody>
          <a:bodyPr/>
          <a:lstStyle/>
          <a:p>
            <a:r>
              <a:rPr lang="en-US" dirty="0" smtClean="0"/>
              <a:t>Filing as an original action:</a:t>
            </a:r>
          </a:p>
        </p:txBody>
      </p:sp>
      <p:sp>
        <p:nvSpPr>
          <p:cNvPr id="4" name="Line Callout 2 3"/>
          <p:cNvSpPr/>
          <p:nvPr/>
        </p:nvSpPr>
        <p:spPr bwMode="auto">
          <a:xfrm flipH="1">
            <a:off x="228600" y="3276600"/>
            <a:ext cx="2448774" cy="2667000"/>
          </a:xfrm>
          <a:prstGeom prst="borderCallout2">
            <a:avLst>
              <a:gd name="adj1" fmla="val 18750"/>
              <a:gd name="adj2" fmla="val -6686"/>
              <a:gd name="adj3" fmla="val 18750"/>
              <a:gd name="adj4" fmla="val -16667"/>
              <a:gd name="adj5" fmla="val -25652"/>
              <a:gd name="adj6" fmla="val -52269"/>
            </a:avLst>
          </a:prstGeom>
          <a:ln w="28575">
            <a:solidFill>
              <a:schemeClr val="bg2"/>
            </a:solidFill>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182880" tIns="45720" rIns="18288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Tahoma" charset="0"/>
              </a:rPr>
              <a:t>The Estate is petitioner &amp; respondent was an heirs who was holding assets of the Estate.</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1406983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Amendments</a:t>
            </a:r>
            <a:endParaRPr lang="en-US" dirty="0"/>
          </a:p>
        </p:txBody>
      </p:sp>
      <p:sp>
        <p:nvSpPr>
          <p:cNvPr id="3" name="Content Placeholder 2"/>
          <p:cNvSpPr>
            <a:spLocks noGrp="1"/>
          </p:cNvSpPr>
          <p:nvPr>
            <p:ph idx="1"/>
          </p:nvPr>
        </p:nvSpPr>
        <p:spPr/>
        <p:txBody>
          <a:bodyPr/>
          <a:lstStyle/>
          <a:p>
            <a:r>
              <a:rPr lang="en-US" dirty="0" smtClean="0"/>
              <a:t>TEDRA was amended by SHB 1051 in the 2011 legislature with revisions that became effective January 2012:</a:t>
            </a:r>
          </a:p>
          <a:p>
            <a:pPr lvl="1"/>
            <a:r>
              <a:rPr lang="en-US" dirty="0" smtClean="0"/>
              <a:t>Trust </a:t>
            </a:r>
            <a:r>
              <a:rPr lang="en-US" dirty="0" err="1"/>
              <a:t>s</a:t>
            </a:r>
            <a:r>
              <a:rPr lang="en-US" dirty="0" err="1" smtClean="0"/>
              <a:t>itus</a:t>
            </a:r>
            <a:endParaRPr lang="en-US" dirty="0" smtClean="0"/>
          </a:p>
          <a:p>
            <a:pPr lvl="1"/>
            <a:r>
              <a:rPr lang="en-US" dirty="0" smtClean="0"/>
              <a:t>Venue for proceedings</a:t>
            </a:r>
          </a:p>
          <a:p>
            <a:pPr lvl="1"/>
            <a:r>
              <a:rPr lang="en-US" dirty="0" smtClean="0"/>
              <a:t>Notice by electronic transmission</a:t>
            </a:r>
          </a:p>
          <a:p>
            <a:pPr lvl="1"/>
            <a:r>
              <a:rPr lang="en-US" dirty="0" smtClean="0"/>
              <a:t>Statute of limitations</a:t>
            </a:r>
          </a:p>
          <a:p>
            <a:pPr lvl="1"/>
            <a:r>
              <a:rPr lang="en-US" dirty="0" smtClean="0"/>
              <a:t>Correction of mistakes in documents</a:t>
            </a:r>
          </a:p>
          <a:p>
            <a:pPr lvl="1"/>
            <a:r>
              <a:rPr lang="en-US" dirty="0" smtClean="0"/>
              <a:t>Cy </a:t>
            </a:r>
            <a:r>
              <a:rPr lang="en-US" dirty="0" err="1" smtClean="0"/>
              <a:t>près</a:t>
            </a:r>
            <a:r>
              <a:rPr lang="en-US" dirty="0" smtClean="0"/>
              <a:t> doctrine</a:t>
            </a:r>
          </a:p>
          <a:p>
            <a:pPr lvl="1"/>
            <a:endParaRPr lang="en-US" dirty="0"/>
          </a:p>
        </p:txBody>
      </p:sp>
    </p:spTree>
    <p:extLst>
      <p:ext uri="{BB962C8B-B14F-4D97-AF65-F5344CB8AC3E}">
        <p14:creationId xmlns:p14="http://schemas.microsoft.com/office/powerpoint/2010/main" val="10524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547050805"/>
              </p:ext>
            </p:extLst>
          </p:nvPr>
        </p:nvGraphicFramePr>
        <p:xfrm>
          <a:off x="2971800" y="1536700"/>
          <a:ext cx="5951537" cy="4406900"/>
        </p:xfrm>
        <a:graphic>
          <a:graphicData uri="http://schemas.openxmlformats.org/presentationml/2006/ole">
            <mc:AlternateContent xmlns:mc="http://schemas.openxmlformats.org/markup-compatibility/2006">
              <mc:Choice xmlns:v="urn:schemas-microsoft-com:vml" Requires="v">
                <p:oleObj spid="_x0000_s4129" name="Document" r:id="rId5" imgW="5952018" imgH="4407064" progId="Word.Document.12">
                  <p:embed/>
                </p:oleObj>
              </mc:Choice>
              <mc:Fallback>
                <p:oleObj name="Document" r:id="rId5" imgW="5952018" imgH="4407064" progId="Word.Document.1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36700"/>
                        <a:ext cx="59515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smtClean="0"/>
              <a:t>The Petition</a:t>
            </a:r>
            <a:endParaRPr lang="en-US" dirty="0"/>
          </a:p>
        </p:txBody>
      </p:sp>
      <p:sp>
        <p:nvSpPr>
          <p:cNvPr id="3" name="Content Placeholder 2"/>
          <p:cNvSpPr>
            <a:spLocks noGrp="1"/>
          </p:cNvSpPr>
          <p:nvPr>
            <p:ph idx="1"/>
          </p:nvPr>
        </p:nvSpPr>
        <p:spPr>
          <a:xfrm>
            <a:off x="457200" y="1600201"/>
            <a:ext cx="2514600" cy="1758156"/>
          </a:xfrm>
        </p:spPr>
        <p:txBody>
          <a:bodyPr/>
          <a:lstStyle/>
          <a:p>
            <a:r>
              <a:rPr lang="en-US" dirty="0" smtClean="0"/>
              <a:t>Filing as trust litigation:</a:t>
            </a:r>
          </a:p>
        </p:txBody>
      </p:sp>
      <p:sp>
        <p:nvSpPr>
          <p:cNvPr id="6" name="Line Callout 2 5"/>
          <p:cNvSpPr/>
          <p:nvPr/>
        </p:nvSpPr>
        <p:spPr bwMode="auto">
          <a:xfrm flipH="1">
            <a:off x="380998" y="3358356"/>
            <a:ext cx="2296375" cy="2432844"/>
          </a:xfrm>
          <a:prstGeom prst="borderCallout2">
            <a:avLst>
              <a:gd name="adj1" fmla="val 19447"/>
              <a:gd name="adj2" fmla="val -5015"/>
              <a:gd name="adj3" fmla="val 18750"/>
              <a:gd name="adj4" fmla="val -16667"/>
              <a:gd name="adj5" fmla="val -5511"/>
              <a:gd name="adj6" fmla="val -38465"/>
            </a:avLst>
          </a:prstGeom>
          <a:ln w="28575">
            <a:solidFill>
              <a:schemeClr val="bg2"/>
            </a:solidFill>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182880" tIns="45720" rIns="18288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Tahoma" charset="0"/>
              </a:rPr>
              <a:t>The Trust &amp; a co-trustee are petitioners &amp; the other co-trustees are respondents</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882689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Jurisdiction</a:t>
            </a:r>
            <a:endParaRPr lang="en-US" dirty="0"/>
          </a:p>
        </p:txBody>
      </p:sp>
      <p:sp>
        <p:nvSpPr>
          <p:cNvPr id="3" name="Content Placeholder 2"/>
          <p:cNvSpPr>
            <a:spLocks noGrp="1"/>
          </p:cNvSpPr>
          <p:nvPr>
            <p:ph idx="1"/>
          </p:nvPr>
        </p:nvSpPr>
        <p:spPr/>
        <p:txBody>
          <a:bodyPr/>
          <a:lstStyle/>
          <a:p>
            <a:r>
              <a:rPr lang="en-US" dirty="0" smtClean="0"/>
              <a:t>A petition may be filed to commence an action, but is not required to invoke the court’s jurisdiction. See </a:t>
            </a:r>
            <a:r>
              <a:rPr lang="en-US" i="1" dirty="0" smtClean="0"/>
              <a:t>In re Estate of Dubois</a:t>
            </a:r>
            <a:r>
              <a:rPr lang="en-US" dirty="0" smtClean="0"/>
              <a:t>, unpublished decision, Division III.</a:t>
            </a:r>
          </a:p>
          <a:p>
            <a:pPr lvl="1"/>
            <a:r>
              <a:rPr lang="en-US" dirty="0" smtClean="0"/>
              <a:t>Widow with nonintervention powers filed and served a declaration of completion of probate;</a:t>
            </a:r>
          </a:p>
          <a:p>
            <a:pPr lvl="1"/>
            <a:r>
              <a:rPr lang="en-US" dirty="0" smtClean="0"/>
              <a:t>Sons of deceased filed notice of mediation within 30 days, but no petition;</a:t>
            </a:r>
          </a:p>
          <a:p>
            <a:pPr lvl="1"/>
            <a:r>
              <a:rPr lang="en-US" dirty="0" smtClean="0"/>
              <a:t>PR ignored the notice, closed the estate and made distribution to the sons. </a:t>
            </a:r>
            <a:endParaRPr lang="en-US" dirty="0"/>
          </a:p>
        </p:txBody>
      </p:sp>
    </p:spTree>
    <p:extLst>
      <p:ext uri="{BB962C8B-B14F-4D97-AF65-F5344CB8AC3E}">
        <p14:creationId xmlns:p14="http://schemas.microsoft.com/office/powerpoint/2010/main" val="6280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Jurisdiction</a:t>
            </a:r>
            <a:endParaRPr lang="en-US" dirty="0"/>
          </a:p>
        </p:txBody>
      </p:sp>
      <p:sp>
        <p:nvSpPr>
          <p:cNvPr id="3" name="Content Placeholder 2"/>
          <p:cNvSpPr>
            <a:spLocks noGrp="1"/>
          </p:cNvSpPr>
          <p:nvPr>
            <p:ph idx="1"/>
          </p:nvPr>
        </p:nvSpPr>
        <p:spPr/>
        <p:txBody>
          <a:bodyPr/>
          <a:lstStyle/>
          <a:p>
            <a:r>
              <a:rPr lang="en-US" dirty="0" smtClean="0"/>
              <a:t>Sons moved to reopen the probate;</a:t>
            </a:r>
          </a:p>
          <a:p>
            <a:r>
              <a:rPr lang="en-US" dirty="0" smtClean="0"/>
              <a:t>PR responded that sons failed </a:t>
            </a:r>
            <a:r>
              <a:rPr lang="en-US" dirty="0"/>
              <a:t>to follow RCW 11.68.110(2</a:t>
            </a:r>
            <a:r>
              <a:rPr lang="en-US" dirty="0" smtClean="0"/>
              <a:t>) requiring a petition to be filed to challenge automatic closure;</a:t>
            </a:r>
          </a:p>
          <a:p>
            <a:r>
              <a:rPr lang="en-US" dirty="0" smtClean="0">
                <a:effectLst>
                  <a:outerShdw blurRad="38100" dist="38100" dir="2700000" algn="tl">
                    <a:srgbClr val="000000">
                      <a:alpha val="43137"/>
                    </a:srgbClr>
                  </a:outerShdw>
                </a:effectLst>
              </a:rPr>
              <a:t>Trial court agreed and denied the motion;</a:t>
            </a:r>
          </a:p>
          <a:p>
            <a:r>
              <a:rPr lang="en-US" dirty="0" smtClean="0">
                <a:effectLst>
                  <a:outerShdw blurRad="38100" dist="38100" dir="2700000" algn="tl">
                    <a:srgbClr val="000000">
                      <a:alpha val="43137"/>
                    </a:srgbClr>
                  </a:outerShdw>
                </a:effectLst>
              </a:rPr>
              <a:t>Sons appeal and Court of Appeals reversed, holding that notice of mediation was sufficient under TEDRA;</a:t>
            </a:r>
            <a:endParaRPr lang="en-US" dirty="0">
              <a:effectLst>
                <a:outerShdw blurRad="38100" dist="38100" dir="2700000" algn="tl">
                  <a:srgbClr val="000000">
                    <a:alpha val="43137"/>
                  </a:srgbClr>
                </a:outerShdw>
              </a:effectLst>
            </a:endParaRPr>
          </a:p>
        </p:txBody>
      </p:sp>
      <p:sp>
        <p:nvSpPr>
          <p:cNvPr id="4" name="Down Arrow Callout 3"/>
          <p:cNvSpPr/>
          <p:nvPr/>
        </p:nvSpPr>
        <p:spPr bwMode="auto">
          <a:xfrm>
            <a:off x="6400800" y="5486400"/>
            <a:ext cx="1905000" cy="1143000"/>
          </a:xfrm>
          <a:prstGeom prst="downArrowCallou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ahoma" charset="0"/>
              </a:rPr>
              <a:t>Reversed</a:t>
            </a:r>
          </a:p>
        </p:txBody>
      </p:sp>
    </p:spTree>
    <p:extLst>
      <p:ext uri="{BB962C8B-B14F-4D97-AF65-F5344CB8AC3E}">
        <p14:creationId xmlns:p14="http://schemas.microsoft.com/office/powerpoint/2010/main" val="10312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 presetClass="entr" presetSubtype="1" fill="hold" grpId="0" nodeType="withEffect">
                                  <p:stCondLst>
                                    <p:cond delay="1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ppt_x"/>
                                          </p:val>
                                        </p:tav>
                                        <p:tav tm="100000">
                                          <p:val>
                                            <p:strVal val="#ppt_x"/>
                                          </p:val>
                                        </p:tav>
                                      </p:tavLst>
                                    </p:anim>
                                    <p:anim calcmode="lin" valueType="num">
                                      <p:cBhvr additive="base">
                                        <p:cTn id="2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Jurisdiction</a:t>
            </a:r>
            <a:endParaRPr lang="en-US" dirty="0"/>
          </a:p>
        </p:txBody>
      </p:sp>
      <p:sp>
        <p:nvSpPr>
          <p:cNvPr id="3" name="Content Placeholder 2"/>
          <p:cNvSpPr>
            <a:spLocks noGrp="1"/>
          </p:cNvSpPr>
          <p:nvPr>
            <p:ph idx="1"/>
          </p:nvPr>
        </p:nvSpPr>
        <p:spPr/>
        <p:txBody>
          <a:bodyPr/>
          <a:lstStyle/>
          <a:p>
            <a:r>
              <a:rPr lang="en-US" dirty="0" smtClean="0"/>
              <a:t>“A ‘judicial proceeding’ </a:t>
            </a:r>
            <a:r>
              <a:rPr lang="en-US" dirty="0"/>
              <a:t>under TEDRA </a:t>
            </a:r>
            <a:r>
              <a:rPr lang="en-US" dirty="0" smtClean="0"/>
              <a:t>‘may </a:t>
            </a:r>
            <a:r>
              <a:rPr lang="en-US" dirty="0"/>
              <a:t>be commenced as a new action or as an action incidental to an existing judicial proceeding relating to the same trust or estate or </a:t>
            </a:r>
            <a:r>
              <a:rPr lang="en-US" dirty="0" err="1"/>
              <a:t>nonprobate</a:t>
            </a:r>
            <a:r>
              <a:rPr lang="en-US" dirty="0"/>
              <a:t> asset</a:t>
            </a:r>
            <a:r>
              <a:rPr lang="en-US" dirty="0" smtClean="0"/>
              <a:t>.’ </a:t>
            </a:r>
            <a:r>
              <a:rPr lang="en-US" dirty="0"/>
              <a:t>RCW 11.96A.090(2). The sons here commenced their mediation action incidental to the probate. No petition was needed</a:t>
            </a:r>
            <a:r>
              <a:rPr lang="en-US" dirty="0" smtClean="0"/>
              <a:t>.”</a:t>
            </a:r>
            <a:r>
              <a:rPr lang="en-US" dirty="0"/>
              <a:t/>
            </a:r>
            <a:br>
              <a:rPr lang="en-US" dirty="0"/>
            </a:br>
            <a:r>
              <a:rPr lang="en-US" dirty="0"/>
              <a:t/>
            </a:r>
            <a:br>
              <a:rPr lang="en-US" dirty="0"/>
            </a:br>
            <a:r>
              <a:rPr lang="en-US" sz="2400" i="1" dirty="0">
                <a:effectLst/>
              </a:rPr>
              <a:t>In re Estate of Dubois</a:t>
            </a:r>
            <a:r>
              <a:rPr lang="en-US" sz="2400" dirty="0">
                <a:effectLst/>
              </a:rPr>
              <a:t>, 146 Wash. App. 1052 (2008)</a:t>
            </a:r>
          </a:p>
          <a:p>
            <a:endParaRPr lang="en-US" dirty="0"/>
          </a:p>
        </p:txBody>
      </p:sp>
      <p:sp>
        <p:nvSpPr>
          <p:cNvPr id="5" name="Down Arrow Callout 4"/>
          <p:cNvSpPr/>
          <p:nvPr/>
        </p:nvSpPr>
        <p:spPr bwMode="auto">
          <a:xfrm>
            <a:off x="3048000" y="3886200"/>
            <a:ext cx="3200400" cy="2133600"/>
          </a:xfrm>
          <a:prstGeom prst="downArrowCallout">
            <a:avLst/>
          </a:prstGeom>
          <a:ln w="57150" cmpd="sng">
            <a:prstDash val="solid"/>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Tahoma" charset="0"/>
              </a:rPr>
              <a:t>Notice:</a:t>
            </a:r>
            <a:br>
              <a:rPr kumimoji="0" lang="en-US" sz="2800" b="0" i="0" u="none" strike="noStrike" cap="none" normalizeH="0" baseline="0" dirty="0" smtClean="0">
                <a:ln>
                  <a:noFill/>
                </a:ln>
                <a:solidFill>
                  <a:schemeClr val="bg2"/>
                </a:solidFill>
                <a:effectLst/>
                <a:latin typeface="Tahoma" charset="0"/>
              </a:rPr>
            </a:br>
            <a:r>
              <a:rPr kumimoji="0" lang="en-US" sz="2800" b="0" i="0" u="none" strike="noStrike" cap="none" normalizeH="0" baseline="0" dirty="0" smtClean="0">
                <a:ln>
                  <a:noFill/>
                </a:ln>
                <a:solidFill>
                  <a:schemeClr val="bg2"/>
                </a:solidFill>
                <a:effectLst/>
                <a:latin typeface="Tahoma" charset="0"/>
              </a:rPr>
              <a:t>This</a:t>
            </a:r>
            <a:r>
              <a:rPr kumimoji="0" lang="en-US" sz="2800" b="0" i="0" u="none" strike="noStrike" cap="none" normalizeH="0" dirty="0" smtClean="0">
                <a:ln>
                  <a:noFill/>
                </a:ln>
                <a:solidFill>
                  <a:schemeClr val="bg2"/>
                </a:solidFill>
                <a:effectLst/>
                <a:latin typeface="Tahoma" charset="0"/>
              </a:rPr>
              <a:t> is an unreported case</a:t>
            </a:r>
            <a:endParaRPr kumimoji="0" lang="en-US" sz="2800" b="0" i="0" u="none" strike="noStrike" cap="none" normalizeH="0" baseline="0" dirty="0" smtClean="0">
              <a:ln>
                <a:noFill/>
              </a:ln>
              <a:solidFill>
                <a:schemeClr val="bg2"/>
              </a:solidFill>
              <a:effectLst/>
              <a:latin typeface="Tahoma" charset="0"/>
            </a:endParaRPr>
          </a:p>
        </p:txBody>
      </p:sp>
    </p:spTree>
    <p:extLst>
      <p:ext uri="{BB962C8B-B14F-4D97-AF65-F5344CB8AC3E}">
        <p14:creationId xmlns:p14="http://schemas.microsoft.com/office/powerpoint/2010/main" val="10408788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Summons</a:t>
            </a:r>
            <a:endParaRPr lang="en-US" dirty="0"/>
          </a:p>
        </p:txBody>
      </p:sp>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(3) The summons need only contain the following language or substantially similar language</a:t>
            </a:r>
            <a:r>
              <a:rPr lang="en-US" dirty="0" smtClean="0">
                <a:effectLst>
                  <a:outerShdw blurRad="38100" dist="38100" dir="2700000" algn="tl">
                    <a:srgbClr val="000000">
                      <a:alpha val="43137"/>
                    </a:srgbClr>
                  </a:outerShdw>
                </a:effectLst>
              </a:rPr>
              <a:t>:</a:t>
            </a:r>
          </a:p>
          <a:p>
            <a:pPr marL="0" indent="0">
              <a:buNone/>
            </a:pPr>
            <a:endParaRPr lang="en-US" dirty="0">
              <a:effectLst>
                <a:outerShdw blurRad="38100" dist="38100" dir="2700000" algn="tl">
                  <a:srgbClr val="000000">
                    <a:alpha val="43137"/>
                  </a:srgbClr>
                </a:outerShdw>
              </a:effectLst>
            </a:endParaRPr>
          </a:p>
          <a:p>
            <a:pPr marL="0" indent="0">
              <a:buNone/>
            </a:pPr>
            <a:endParaRPr lang="en-US" dirty="0" smtClean="0">
              <a:effectLst>
                <a:outerShdw blurRad="38100" dist="38100" dir="2700000" algn="tl">
                  <a:srgbClr val="000000">
                    <a:alpha val="43137"/>
                  </a:srgbClr>
                </a:outerShdw>
              </a:effectLst>
            </a:endParaRPr>
          </a:p>
          <a:p>
            <a:pPr marL="0" indent="0">
              <a:buNone/>
            </a:pPr>
            <a:endParaRPr lang="en-US" sz="2400" dirty="0" smtClean="0"/>
          </a:p>
          <a:p>
            <a:pPr marL="0" indent="0">
              <a:buNone/>
            </a:pPr>
            <a:r>
              <a:rPr lang="en-US" sz="2400" dirty="0" smtClean="0"/>
              <a:t>RCW </a:t>
            </a:r>
            <a:r>
              <a:rPr lang="en-US" sz="2400" dirty="0"/>
              <a:t>11.96A.100(3</a:t>
            </a:r>
            <a:r>
              <a:rPr lang="en-US" sz="2400" dirty="0" smtClean="0"/>
              <a:t>)</a:t>
            </a: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endParaRPr lang="en-US" sz="2400" dirty="0">
              <a:effectLst>
                <a:outerShdw blurRad="38100" dist="38100" dir="2700000" algn="tl">
                  <a:srgbClr val="000000">
                    <a:alpha val="43137"/>
                  </a:srgbClr>
                </a:outerShdw>
              </a:effectLst>
            </a:endParaRPr>
          </a:p>
        </p:txBody>
      </p:sp>
      <p:pic>
        <p:nvPicPr>
          <p:cNvPr id="3079" name="Picture 7" descr="C:\Users\Owner\AppData\Local\Microsoft\Windows\Temporary Internet Files\Content.IE5\Z65GR5TH\MC9004398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3390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bwMode="auto">
          <a:xfrm>
            <a:off x="2895600" y="2743200"/>
            <a:ext cx="4267200" cy="16764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charset="0"/>
              </a:rPr>
              <a:t>The text of the statute is not the same text as a normal summons.</a:t>
            </a:r>
          </a:p>
        </p:txBody>
      </p:sp>
    </p:spTree>
    <p:extLst>
      <p:ext uri="{BB962C8B-B14F-4D97-AF65-F5344CB8AC3E}">
        <p14:creationId xmlns:p14="http://schemas.microsoft.com/office/powerpoint/2010/main" val="31043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36" y="1957439"/>
            <a:ext cx="8436964" cy="276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5181600"/>
            <a:ext cx="4267200" cy="381000"/>
          </a:xfrm>
          <a:prstGeom prst="rect">
            <a:avLst/>
          </a:prstGeom>
          <a:noFill/>
        </p:spPr>
        <p:txBody>
          <a:bodyPr wrap="square" rtlCol="0">
            <a:spAutoFit/>
          </a:bodyPr>
          <a:lstStyle/>
          <a:p>
            <a:r>
              <a:rPr lang="en-US" dirty="0" smtClean="0"/>
              <a:t>RCW 11.96A.100(3)</a:t>
            </a:r>
            <a:endParaRPr lang="en-US" dirty="0"/>
          </a:p>
        </p:txBody>
      </p:sp>
      <p:sp>
        <p:nvSpPr>
          <p:cNvPr id="6" name="6-Point Star 5"/>
          <p:cNvSpPr/>
          <p:nvPr/>
        </p:nvSpPr>
        <p:spPr bwMode="auto">
          <a:xfrm>
            <a:off x="6324600" y="609600"/>
            <a:ext cx="2123683" cy="2362200"/>
          </a:xfrm>
          <a:prstGeom prst="star6">
            <a:avLst/>
          </a:prstGeom>
          <a:solidFill>
            <a:srgbClr val="FFFF00"/>
          </a:solidFill>
          <a:ln>
            <a:solidFill>
              <a:srgbClr val="FFFF00"/>
            </a:solidFill>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rPr>
              <a:t>Practice</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2"/>
                </a:solidFill>
                <a:effectLst>
                  <a:outerShdw blurRad="38100" dist="38100" dir="2700000" algn="tl">
                    <a:srgbClr val="000000">
                      <a:alpha val="43137"/>
                    </a:srgbClr>
                  </a:outerShdw>
                </a:effectLst>
                <a:latin typeface="Tahoma" charset="0"/>
              </a:rPr>
              <a:t>Tip</a:t>
            </a:r>
            <a:endPar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endParaRPr>
          </a:p>
        </p:txBody>
      </p:sp>
      <p:sp>
        <p:nvSpPr>
          <p:cNvPr id="7" name="Rounded Rectangle 6"/>
          <p:cNvSpPr/>
          <p:nvPr/>
        </p:nvSpPr>
        <p:spPr bwMode="auto">
          <a:xfrm>
            <a:off x="2362200" y="2590800"/>
            <a:ext cx="4392118" cy="2490622"/>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charset="0"/>
              </a:rPr>
              <a:t>Don’t let your otherwise</a:t>
            </a:r>
            <a:r>
              <a:rPr kumimoji="0" lang="en-US" sz="2800" b="0" i="0" u="none" strike="noStrike" cap="none" normalizeH="0" dirty="0" smtClean="0">
                <a:ln>
                  <a:noFill/>
                </a:ln>
                <a:solidFill>
                  <a:schemeClr val="tx1"/>
                </a:solidFill>
                <a:effectLst/>
                <a:latin typeface="Tahoma" charset="0"/>
              </a:rPr>
              <a:t> competent </a:t>
            </a:r>
            <a:r>
              <a:rPr kumimoji="0" lang="en-US" sz="2800" b="0" i="0" u="none" strike="noStrike" cap="none" normalizeH="0" baseline="0" dirty="0" smtClean="0">
                <a:ln>
                  <a:noFill/>
                </a:ln>
                <a:solidFill>
                  <a:schemeClr val="tx1"/>
                </a:solidFill>
                <a:effectLst/>
                <a:latin typeface="Tahoma" charset="0"/>
              </a:rPr>
              <a:t>legal assistant draft the summons from your    CR 4</a:t>
            </a:r>
            <a:r>
              <a:rPr kumimoji="0" lang="en-US" sz="2800" b="0" i="0" u="none" strike="noStrike" cap="none" normalizeH="0" dirty="0" smtClean="0">
                <a:ln>
                  <a:noFill/>
                </a:ln>
                <a:solidFill>
                  <a:schemeClr val="tx1"/>
                </a:solidFill>
                <a:effectLst/>
                <a:latin typeface="Tahoma" charset="0"/>
              </a:rPr>
              <a:t> </a:t>
            </a:r>
            <a:r>
              <a:rPr kumimoji="0" lang="en-US" sz="2800" b="0" i="0" u="none" strike="noStrike" cap="none" normalizeH="0" smtClean="0">
                <a:ln>
                  <a:noFill/>
                </a:ln>
                <a:solidFill>
                  <a:schemeClr val="tx1"/>
                </a:solidFill>
                <a:effectLst/>
                <a:latin typeface="Tahoma" charset="0"/>
              </a:rPr>
              <a:t>Summons </a:t>
            </a:r>
            <a:r>
              <a:rPr kumimoji="0" lang="en-US" sz="2800" b="0" i="0" u="none" strike="noStrike" cap="none" normalizeH="0" baseline="0" smtClean="0">
                <a:ln>
                  <a:noFill/>
                </a:ln>
                <a:solidFill>
                  <a:schemeClr val="tx1"/>
                </a:solidFill>
                <a:effectLst/>
                <a:latin typeface="Tahoma" charset="0"/>
              </a:rPr>
              <a:t>form</a:t>
            </a:r>
            <a:r>
              <a:rPr kumimoji="0" lang="en-US" sz="2800" b="0" i="0" u="none" strike="noStrike" cap="none" normalizeH="0" baseline="0" dirty="0" smtClean="0">
                <a:ln>
                  <a:noFill/>
                </a:ln>
                <a:solidFill>
                  <a:schemeClr val="tx1"/>
                </a:solidFill>
                <a:effectLst/>
                <a:latin typeface="Tahoma" charset="0"/>
              </a:rPr>
              <a:t>!</a:t>
            </a:r>
          </a:p>
        </p:txBody>
      </p:sp>
    </p:spTree>
    <p:extLst>
      <p:ext uri="{BB962C8B-B14F-4D97-AF65-F5344CB8AC3E}">
        <p14:creationId xmlns:p14="http://schemas.microsoft.com/office/powerpoint/2010/main" val="1368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to Petition &amp; Counterclaims</a:t>
            </a:r>
            <a:endParaRPr lang="en-US" dirty="0"/>
          </a:p>
        </p:txBody>
      </p:sp>
      <p:sp>
        <p:nvSpPr>
          <p:cNvPr id="3" name="Content Placeholder 2"/>
          <p:cNvSpPr>
            <a:spLocks noGrp="1"/>
          </p:cNvSpPr>
          <p:nvPr>
            <p:ph idx="1"/>
          </p:nvPr>
        </p:nvSpPr>
        <p:spPr/>
        <p:txBody>
          <a:bodyPr/>
          <a:lstStyle/>
          <a:p>
            <a:r>
              <a:rPr lang="en-US" dirty="0" smtClean="0"/>
              <a:t>Answer and any counterclaim must be filed at least 5 days before the initial hearing;</a:t>
            </a:r>
          </a:p>
          <a:p>
            <a:r>
              <a:rPr lang="en-US" dirty="0" smtClean="0"/>
              <a:t>Replies to counterclaim must be filed at least 2 days before the hearing;</a:t>
            </a:r>
          </a:p>
          <a:p>
            <a:r>
              <a:rPr lang="en-US" dirty="0" smtClean="0"/>
              <a:t>Since notice of an initial hearing requires only 20 days, things may move quickly!</a:t>
            </a:r>
            <a:endParaRPr lang="en-US" dirty="0"/>
          </a:p>
        </p:txBody>
      </p:sp>
      <p:pic>
        <p:nvPicPr>
          <p:cNvPr id="4" name="Picture 11" descr="C:\Users\notebook\AppData\Local\Microsoft\Windows\Temporary Internet Files\Content.IE5\QXQE72T5\MC900441533[1].png"/>
          <p:cNvPicPr>
            <a:picLocks noChangeAspect="1" noChangeArrowheads="1"/>
          </p:cNvPicPr>
          <p:nvPr/>
        </p:nvPicPr>
        <p:blipFill>
          <a:blip r:embed="rId2"/>
          <a:srcRect/>
          <a:stretch>
            <a:fillRect/>
          </a:stretch>
        </p:blipFill>
        <p:spPr bwMode="auto">
          <a:xfrm>
            <a:off x="6980348" y="4724400"/>
            <a:ext cx="2163651" cy="2133600"/>
          </a:xfrm>
          <a:prstGeom prst="rect">
            <a:avLst/>
          </a:prstGeom>
          <a:noFill/>
        </p:spPr>
      </p:pic>
    </p:spTree>
    <p:extLst>
      <p:ext uri="{BB962C8B-B14F-4D97-AF65-F5344CB8AC3E}">
        <p14:creationId xmlns:p14="http://schemas.microsoft.com/office/powerpoint/2010/main" val="14590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to Petition &amp; Counterclaims</a:t>
            </a:r>
          </a:p>
        </p:txBody>
      </p:sp>
      <p:sp>
        <p:nvSpPr>
          <p:cNvPr id="3" name="Content Placeholder 2"/>
          <p:cNvSpPr>
            <a:spLocks noGrp="1"/>
          </p:cNvSpPr>
          <p:nvPr>
            <p:ph idx="1"/>
          </p:nvPr>
        </p:nvSpPr>
        <p:spPr/>
        <p:txBody>
          <a:bodyPr/>
          <a:lstStyle/>
          <a:p>
            <a:r>
              <a:rPr lang="en-US" dirty="0" smtClean="0"/>
              <a:t>Answer must include all defenses, including challenge to subject matter jurisdiction.</a:t>
            </a:r>
          </a:p>
          <a:p>
            <a:r>
              <a:rPr lang="en-US" i="1" dirty="0" smtClean="0"/>
              <a:t>In re Estate of Palmer </a:t>
            </a:r>
            <a:r>
              <a:rPr lang="en-US" dirty="0" smtClean="0"/>
              <a:t>involved a TEDRA petition filed to challenge actions taken by respondent when she was attorney-in-fact for the decedent.</a:t>
            </a:r>
          </a:p>
          <a:p>
            <a:pPr lvl="1"/>
            <a:r>
              <a:rPr lang="en-US" dirty="0" smtClean="0"/>
              <a:t>Respondent’s Answer did not raise defenses that she later raised on last day of trial.</a:t>
            </a:r>
            <a:endParaRPr lang="en-US" dirty="0"/>
          </a:p>
        </p:txBody>
      </p:sp>
    </p:spTree>
    <p:extLst>
      <p:ext uri="{BB962C8B-B14F-4D97-AF65-F5344CB8AC3E}">
        <p14:creationId xmlns:p14="http://schemas.microsoft.com/office/powerpoint/2010/main" val="35442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to Petition &amp; Counterclaims</a:t>
            </a:r>
          </a:p>
        </p:txBody>
      </p:sp>
      <p:sp>
        <p:nvSpPr>
          <p:cNvPr id="3" name="Content Placeholder 2"/>
          <p:cNvSpPr>
            <a:spLocks noGrp="1"/>
          </p:cNvSpPr>
          <p:nvPr>
            <p:ph idx="1"/>
          </p:nvPr>
        </p:nvSpPr>
        <p:spPr/>
        <p:txBody>
          <a:bodyPr/>
          <a:lstStyle/>
          <a:p>
            <a:r>
              <a:rPr lang="en-US" dirty="0" smtClean="0"/>
              <a:t>Trial court denied motions to dismiss that were untimely and Court of Appeals affirmed:</a:t>
            </a:r>
            <a:br>
              <a:rPr lang="en-US" dirty="0" smtClean="0"/>
            </a:br>
            <a:r>
              <a:rPr lang="en-US" dirty="0" smtClean="0"/>
              <a:t>	</a:t>
            </a:r>
            <a:r>
              <a:rPr lang="en-US" sz="2800" dirty="0" smtClean="0"/>
              <a:t>“We </a:t>
            </a:r>
            <a:r>
              <a:rPr lang="en-US" sz="2800" dirty="0"/>
              <a:t>hold that </a:t>
            </a:r>
            <a:r>
              <a:rPr lang="en-US" sz="2800" dirty="0" smtClean="0"/>
              <a:t>[respondent] </a:t>
            </a:r>
            <a:r>
              <a:rPr lang="en-US" sz="2800" dirty="0"/>
              <a:t>waived the time bar defense in RCW 11.11.070(3) by failing to plead it in her answer or in a CR 12 </a:t>
            </a:r>
            <a:r>
              <a:rPr lang="en-US" sz="2800" dirty="0" smtClean="0"/>
              <a:t>motion.”</a:t>
            </a:r>
            <a:r>
              <a:rPr lang="en-US" dirty="0"/>
              <a:t/>
            </a:r>
            <a:br>
              <a:rPr lang="en-US" dirty="0"/>
            </a:br>
            <a:r>
              <a:rPr lang="en-US" dirty="0"/>
              <a:t/>
            </a:r>
            <a:br>
              <a:rPr lang="en-US" dirty="0"/>
            </a:br>
            <a:r>
              <a:rPr lang="en-US" sz="2400" i="1" dirty="0">
                <a:effectLst/>
              </a:rPr>
              <a:t>In re Estate of Palmer</a:t>
            </a:r>
            <a:r>
              <a:rPr lang="en-US" sz="2400" dirty="0">
                <a:effectLst/>
              </a:rPr>
              <a:t>, 145 Wash. App. 249, 258-59, 187 P.3d 758, 763 (2008)</a:t>
            </a:r>
          </a:p>
          <a:p>
            <a:endParaRPr lang="en-US" dirty="0"/>
          </a:p>
          <a:p>
            <a:endParaRPr lang="en-US" dirty="0"/>
          </a:p>
        </p:txBody>
      </p:sp>
    </p:spTree>
    <p:extLst>
      <p:ext uri="{BB962C8B-B14F-4D97-AF65-F5344CB8AC3E}">
        <p14:creationId xmlns:p14="http://schemas.microsoft.com/office/powerpoint/2010/main" val="745261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t>
            </a:r>
            <a:endParaRPr lang="en-US" dirty="0"/>
          </a:p>
        </p:txBody>
      </p:sp>
      <p:sp>
        <p:nvSpPr>
          <p:cNvPr id="3" name="Content Placeholder 2"/>
          <p:cNvSpPr>
            <a:spLocks noGrp="1"/>
          </p:cNvSpPr>
          <p:nvPr>
            <p:ph idx="1"/>
          </p:nvPr>
        </p:nvSpPr>
        <p:spPr/>
        <p:txBody>
          <a:bodyPr/>
          <a:lstStyle/>
          <a:p>
            <a:r>
              <a:rPr lang="en-US" dirty="0" smtClean="0"/>
              <a:t>A party may serve a “Notice of Mediation” and give notice of a hearing to set mediation. RCW 11.96A.300</a:t>
            </a:r>
          </a:p>
          <a:p>
            <a:pPr lvl="1"/>
            <a:r>
              <a:rPr lang="en-US" dirty="0" smtClean="0"/>
              <a:t>The Notice may include a list of proposed mediators.</a:t>
            </a:r>
          </a:p>
          <a:p>
            <a:pPr lvl="1"/>
            <a:r>
              <a:rPr lang="en-US" dirty="0" smtClean="0"/>
              <a:t>The Notice must state the nature of the matters to be mediated.</a:t>
            </a:r>
          </a:p>
          <a:p>
            <a:pPr lvl="1"/>
            <a:r>
              <a:rPr lang="en-US" dirty="0" smtClean="0"/>
              <a:t>Parties must object to mediation within 20 days of the scheduled hearing. </a:t>
            </a:r>
            <a:endParaRPr lang="en-US" dirty="0"/>
          </a:p>
        </p:txBody>
      </p:sp>
    </p:spTree>
    <p:extLst>
      <p:ext uri="{BB962C8B-B14F-4D97-AF65-F5344CB8AC3E}">
        <p14:creationId xmlns:p14="http://schemas.microsoft.com/office/powerpoint/2010/main" val="41182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TEDRA</a:t>
            </a:r>
            <a:endParaRPr lang="en-US" dirty="0"/>
          </a:p>
        </p:txBody>
      </p:sp>
      <p:sp>
        <p:nvSpPr>
          <p:cNvPr id="5" name="Rectangle 4"/>
          <p:cNvSpPr/>
          <p:nvPr/>
        </p:nvSpPr>
        <p:spPr>
          <a:xfrm>
            <a:off x="1911824" y="2362200"/>
            <a:ext cx="5320366" cy="1938992"/>
          </a:xfrm>
          <a:prstGeom prst="rect">
            <a:avLst/>
          </a:prstGeom>
          <a:noFill/>
        </p:spPr>
        <p:txBody>
          <a:bodyPr wrap="non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TEDRA has</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key elements</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346249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t>
            </a:r>
            <a:endParaRPr lang="en-US" dirty="0"/>
          </a:p>
        </p:txBody>
      </p:sp>
      <p:sp>
        <p:nvSpPr>
          <p:cNvPr id="3" name="Content Placeholder 2"/>
          <p:cNvSpPr>
            <a:spLocks noGrp="1"/>
          </p:cNvSpPr>
          <p:nvPr>
            <p:ph idx="1"/>
          </p:nvPr>
        </p:nvSpPr>
        <p:spPr/>
        <p:txBody>
          <a:bodyPr/>
          <a:lstStyle/>
          <a:p>
            <a:r>
              <a:rPr lang="en-US" dirty="0" smtClean="0"/>
              <a:t>If the court orders mediation the order is not subject to appeal or revision.</a:t>
            </a:r>
          </a:p>
          <a:p>
            <a:r>
              <a:rPr lang="en-US" dirty="0" smtClean="0"/>
              <a:t>If the court denies the request for mediation, the court may:</a:t>
            </a:r>
          </a:p>
          <a:p>
            <a:pPr lvl="1"/>
            <a:r>
              <a:rPr lang="en-US" dirty="0" smtClean="0"/>
              <a:t>Decide the issues outlined in the Notice or Petition; or</a:t>
            </a:r>
          </a:p>
          <a:p>
            <a:pPr lvl="1"/>
            <a:r>
              <a:rPr lang="en-US" dirty="0" smtClean="0"/>
              <a:t>Set the matter for arbitration; or</a:t>
            </a:r>
          </a:p>
          <a:p>
            <a:pPr lvl="1"/>
            <a:r>
              <a:rPr lang="en-US" dirty="0" smtClean="0"/>
              <a:t>Directing other judicial proceedings. </a:t>
            </a:r>
            <a:endParaRPr lang="en-US" dirty="0"/>
          </a:p>
        </p:txBody>
      </p:sp>
    </p:spTree>
    <p:extLst>
      <p:ext uri="{BB962C8B-B14F-4D97-AF65-F5344CB8AC3E}">
        <p14:creationId xmlns:p14="http://schemas.microsoft.com/office/powerpoint/2010/main" val="39078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t>
            </a:r>
            <a:endParaRPr lang="en-US"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A </a:t>
            </a:r>
            <a:r>
              <a:rPr lang="en-US" dirty="0">
                <a:effectLst>
                  <a:outerShdw blurRad="38100" dist="38100" dir="2700000" algn="tl">
                    <a:srgbClr val="000000">
                      <a:alpha val="43137"/>
                    </a:srgbClr>
                  </a:outerShdw>
                </a:effectLst>
              </a:rPr>
              <a:t>qualified mediator must be: </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An </a:t>
            </a:r>
            <a:r>
              <a:rPr lang="en-US" dirty="0">
                <a:effectLst>
                  <a:outerShdw blurRad="38100" dist="38100" dir="2700000" algn="tl">
                    <a:srgbClr val="000000">
                      <a:alpha val="43137"/>
                    </a:srgbClr>
                  </a:outerShdw>
                </a:effectLst>
              </a:rPr>
              <a:t>attorney </a:t>
            </a:r>
            <a:r>
              <a:rPr lang="en-US" dirty="0" smtClean="0">
                <a:effectLst>
                  <a:outerShdw blurRad="38100" dist="38100" dir="2700000" algn="tl">
                    <a:srgbClr val="000000">
                      <a:alpha val="43137"/>
                    </a:srgbClr>
                  </a:outerShdw>
                </a:effectLst>
              </a:rPr>
              <a:t>having </a:t>
            </a:r>
            <a:r>
              <a:rPr lang="en-US" dirty="0">
                <a:effectLst>
                  <a:outerShdw blurRad="38100" dist="38100" dir="2700000" algn="tl">
                    <a:srgbClr val="000000">
                      <a:alpha val="43137"/>
                    </a:srgbClr>
                  </a:outerShdw>
                </a:effectLst>
              </a:rPr>
              <a:t>at least five years of experience in estate and trust matters, </a:t>
            </a:r>
            <a:r>
              <a:rPr lang="en-US" dirty="0" smtClean="0">
                <a:effectLst>
                  <a:outerShdw blurRad="38100" dist="38100" dir="2700000" algn="tl">
                    <a:srgbClr val="000000">
                      <a:alpha val="43137"/>
                    </a:srgbClr>
                  </a:outerShdw>
                </a:effectLst>
              </a:rPr>
              <a:t>or</a:t>
            </a:r>
          </a:p>
          <a:p>
            <a:pPr lvl="1"/>
            <a:r>
              <a:rPr lang="en-US" dirty="0" smtClean="0">
                <a:effectLst>
                  <a:outerShdw blurRad="38100" dist="38100" dir="2700000" algn="tl">
                    <a:srgbClr val="000000">
                      <a:alpha val="43137"/>
                    </a:srgbClr>
                  </a:outerShdw>
                </a:effectLst>
              </a:rPr>
              <a:t>An individual with </a:t>
            </a:r>
            <a:r>
              <a:rPr lang="en-US" dirty="0">
                <a:effectLst>
                  <a:outerShdw blurRad="38100" dist="38100" dir="2700000" algn="tl">
                    <a:srgbClr val="000000">
                      <a:alpha val="43137"/>
                    </a:srgbClr>
                  </a:outerShdw>
                </a:effectLst>
              </a:rPr>
              <a:t>special skill or training in the administration of trusts and estates, or </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An individual </a:t>
            </a:r>
            <a:r>
              <a:rPr lang="en-US" dirty="0">
                <a:effectLst>
                  <a:outerShdw blurRad="38100" dist="38100" dir="2700000" algn="tl">
                    <a:srgbClr val="000000">
                      <a:alpha val="43137"/>
                    </a:srgbClr>
                  </a:outerShdw>
                </a:effectLst>
              </a:rPr>
              <a:t>with special skill or training as a mediator. </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May </a:t>
            </a:r>
            <a:r>
              <a:rPr lang="en-US" dirty="0">
                <a:effectLst>
                  <a:outerShdw blurRad="38100" dist="38100" dir="2700000" algn="tl">
                    <a:srgbClr val="000000">
                      <a:alpha val="43137"/>
                    </a:srgbClr>
                  </a:outerShdw>
                </a:effectLst>
              </a:rPr>
              <a:t>not have an interest in </a:t>
            </a:r>
            <a:r>
              <a:rPr lang="en-US" dirty="0" smtClean="0">
                <a:effectLst>
                  <a:outerShdw blurRad="38100" dist="38100" dir="2700000" algn="tl">
                    <a:srgbClr val="000000">
                      <a:alpha val="43137"/>
                    </a:srgbClr>
                  </a:outerShdw>
                </a:effectLst>
              </a:rPr>
              <a:t>the subject matter and </a:t>
            </a:r>
            <a:r>
              <a:rPr lang="en-US" dirty="0">
                <a:effectLst>
                  <a:outerShdw blurRad="38100" dist="38100" dir="2700000" algn="tl">
                    <a:srgbClr val="000000">
                      <a:alpha val="43137"/>
                    </a:srgbClr>
                  </a:outerShdw>
                </a:effectLst>
              </a:rPr>
              <a:t>may not be related to a party</a:t>
            </a:r>
            <a:r>
              <a:rPr lang="en-US"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977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t>
            </a:r>
            <a:endParaRPr lang="en-US" dirty="0"/>
          </a:p>
        </p:txBody>
      </p:sp>
      <p:sp>
        <p:nvSpPr>
          <p:cNvPr id="3" name="Content Placeholder 2"/>
          <p:cNvSpPr>
            <a:spLocks noGrp="1"/>
          </p:cNvSpPr>
          <p:nvPr>
            <p:ph idx="1"/>
          </p:nvPr>
        </p:nvSpPr>
        <p:spPr/>
        <p:txBody>
          <a:bodyPr/>
          <a:lstStyle/>
          <a:p>
            <a:r>
              <a:rPr lang="en-US" dirty="0" smtClean="0"/>
              <a:t>The mediation date may be set by the court;</a:t>
            </a:r>
          </a:p>
          <a:p>
            <a:r>
              <a:rPr lang="en-US" dirty="0" smtClean="0"/>
              <a:t>The mediation must be conducted for not less than 3 hours, unless resolve earlier;</a:t>
            </a:r>
          </a:p>
          <a:p>
            <a:r>
              <a:rPr lang="en-US" dirty="0" smtClean="0"/>
              <a:t>Any resolution must be evidenced </a:t>
            </a:r>
            <a:r>
              <a:rPr lang="en-US" dirty="0"/>
              <a:t>by a </a:t>
            </a:r>
            <a:r>
              <a:rPr lang="en-US" dirty="0" err="1"/>
              <a:t>nonjudicial</a:t>
            </a:r>
            <a:r>
              <a:rPr lang="en-US" dirty="0"/>
              <a:t> dispute resolution agreement under RCW </a:t>
            </a:r>
            <a:r>
              <a:rPr lang="en-US" dirty="0" smtClean="0"/>
              <a:t>11.96A.220.</a:t>
            </a:r>
          </a:p>
        </p:txBody>
      </p:sp>
    </p:spTree>
    <p:extLst>
      <p:ext uri="{BB962C8B-B14F-4D97-AF65-F5344CB8AC3E}">
        <p14:creationId xmlns:p14="http://schemas.microsoft.com/office/powerpoint/2010/main" val="26939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t>
            </a:r>
            <a:endParaRPr lang="en-US"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Cost of mediation </a:t>
            </a:r>
            <a:r>
              <a:rPr lang="en-US" dirty="0"/>
              <a:t>shall be borne equally by the </a:t>
            </a:r>
            <a:r>
              <a:rPr lang="en-US" dirty="0" smtClean="0"/>
              <a:t>parties and set forth in the written agreement.</a:t>
            </a:r>
          </a:p>
          <a:p>
            <a:r>
              <a:rPr lang="en-US" dirty="0" smtClean="0">
                <a:effectLst>
                  <a:outerShdw blurRad="38100" dist="38100" dir="2700000" algn="tl">
                    <a:srgbClr val="000000">
                      <a:alpha val="43137"/>
                    </a:srgbClr>
                  </a:outerShdw>
                </a:effectLst>
              </a:rPr>
              <a:t>A binding agreement process is at RCW 11.96A.210 to .250:</a:t>
            </a:r>
          </a:p>
          <a:p>
            <a:pPr lvl="1"/>
            <a:r>
              <a:rPr lang="en-US" dirty="0" smtClean="0">
                <a:effectLst>
                  <a:outerShdw blurRad="38100" dist="38100" dir="2700000" algn="tl">
                    <a:srgbClr val="000000">
                      <a:alpha val="43137"/>
                    </a:srgbClr>
                  </a:outerShdw>
                </a:effectLst>
              </a:rPr>
              <a:t>Must be signed by all parties;</a:t>
            </a:r>
          </a:p>
          <a:p>
            <a:pPr lvl="1"/>
            <a:r>
              <a:rPr lang="en-US" dirty="0" smtClean="0">
                <a:effectLst>
                  <a:outerShdw blurRad="38100" dist="38100" dir="2700000" algn="tl">
                    <a:srgbClr val="000000">
                      <a:alpha val="43137"/>
                    </a:srgbClr>
                  </a:outerShdw>
                </a:effectLst>
              </a:rPr>
              <a:t>Is binding and conclusive on all parties;</a:t>
            </a:r>
          </a:p>
          <a:p>
            <a:pPr lvl="1"/>
            <a:r>
              <a:rPr lang="en-US" dirty="0" smtClean="0">
                <a:effectLst>
                  <a:outerShdw blurRad="38100" dist="38100" dir="2700000" algn="tl">
                    <a:srgbClr val="000000">
                      <a:alpha val="43137"/>
                    </a:srgbClr>
                  </a:outerShdw>
                </a:effectLst>
              </a:rPr>
              <a:t>The agreement or memorandum of agreement may be filed with the court.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9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t>
            </a:r>
            <a:endParaRPr lang="en-US"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If the agreement is filed</a:t>
            </a:r>
            <a:r>
              <a:rPr lang="en-US" dirty="0"/>
              <a:t> </a:t>
            </a:r>
            <a:r>
              <a:rPr lang="en-US" dirty="0" smtClean="0"/>
              <a:t>it </a:t>
            </a:r>
            <a:r>
              <a:rPr lang="en-US" dirty="0"/>
              <a:t>is equivalent to a final court order binding on all persons interested in the estate or trust</a:t>
            </a:r>
            <a:r>
              <a:rPr lang="en-US" dirty="0" smtClean="0"/>
              <a:t>.</a:t>
            </a:r>
          </a:p>
          <a:p>
            <a:r>
              <a:rPr lang="en-US" dirty="0" smtClean="0">
                <a:effectLst>
                  <a:outerShdw blurRad="38100" dist="38100" dir="2700000" algn="tl">
                    <a:srgbClr val="000000">
                      <a:alpha val="43137"/>
                    </a:srgbClr>
                  </a:outerShdw>
                </a:effectLst>
              </a:rPr>
              <a:t>If a special representative is appointed, the process for court approval of a binding agreement is at RCW 11.96A.230 &amp; .240.</a:t>
            </a:r>
          </a:p>
          <a:p>
            <a:r>
              <a:rPr lang="en-US" dirty="0" smtClean="0">
                <a:effectLst>
                  <a:outerShdw blurRad="38100" dist="38100" dir="2700000" algn="tl">
                    <a:srgbClr val="000000">
                      <a:alpha val="43137"/>
                    </a:srgbClr>
                  </a:outerShdw>
                </a:effectLst>
              </a:rPr>
              <a:t>The special representative appointment process is at 11.96A.250.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14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Arbitration</a:t>
            </a:r>
            <a:endParaRPr lang="en-US" dirty="0"/>
          </a:p>
        </p:txBody>
      </p:sp>
      <p:sp>
        <p:nvSpPr>
          <p:cNvPr id="3" name="Content Placeholder 2"/>
          <p:cNvSpPr>
            <a:spLocks noGrp="1"/>
          </p:cNvSpPr>
          <p:nvPr>
            <p:ph idx="1"/>
          </p:nvPr>
        </p:nvSpPr>
        <p:spPr/>
        <p:txBody>
          <a:bodyPr/>
          <a:lstStyle/>
          <a:p>
            <a:r>
              <a:rPr lang="en-US" sz="2800" dirty="0" smtClean="0"/>
              <a:t>A party </a:t>
            </a:r>
            <a:r>
              <a:rPr lang="en-US" sz="2800" dirty="0"/>
              <a:t>may commence arbitration by serving written notice of arbitration on all other </a:t>
            </a:r>
            <a:r>
              <a:rPr lang="en-US" sz="2800" dirty="0" smtClean="0"/>
              <a:t>parties. </a:t>
            </a:r>
          </a:p>
          <a:p>
            <a:r>
              <a:rPr lang="en-US" sz="2800" dirty="0" smtClean="0"/>
              <a:t>The </a:t>
            </a:r>
            <a:r>
              <a:rPr lang="en-US" sz="2800" dirty="0"/>
              <a:t>notice must be served no later than twenty days after the later </a:t>
            </a:r>
            <a:r>
              <a:rPr lang="en-US" sz="2800" dirty="0" smtClean="0"/>
              <a:t>of:</a:t>
            </a:r>
          </a:p>
          <a:p>
            <a:pPr lvl="1"/>
            <a:r>
              <a:rPr lang="en-US" sz="2400" dirty="0" smtClean="0"/>
              <a:t>The </a:t>
            </a:r>
            <a:r>
              <a:rPr lang="en-US" sz="2400" dirty="0"/>
              <a:t>conclusion of the mediation procedure, if any, </a:t>
            </a:r>
            <a:r>
              <a:rPr lang="en-US" sz="2400" dirty="0" smtClean="0"/>
              <a:t>or</a:t>
            </a:r>
          </a:p>
          <a:p>
            <a:pPr lvl="1"/>
            <a:r>
              <a:rPr lang="en-US" sz="2400" dirty="0" smtClean="0"/>
              <a:t>Twenty </a:t>
            </a:r>
            <a:r>
              <a:rPr lang="en-US" sz="2400" dirty="0"/>
              <a:t>days after entry of the order providing that mediation is not required</a:t>
            </a:r>
            <a:r>
              <a:rPr lang="en-US" sz="2400" dirty="0" smtClean="0"/>
              <a:t>.</a:t>
            </a:r>
          </a:p>
          <a:p>
            <a:r>
              <a:rPr lang="en-US" sz="2800" dirty="0" smtClean="0">
                <a:effectLst>
                  <a:outerShdw blurRad="38100" dist="38100" dir="2700000" algn="tl">
                    <a:srgbClr val="000000">
                      <a:alpha val="43137"/>
                    </a:srgbClr>
                  </a:outerShdw>
                </a:effectLst>
              </a:rPr>
              <a:t>If the parties agree that mediation was not applicable, any party may file and serve a “Notice of Arbitration.”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604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Arbitration</a:t>
            </a:r>
            <a:endParaRPr lang="en-US" dirty="0"/>
          </a:p>
        </p:txBody>
      </p:sp>
      <p:sp>
        <p:nvSpPr>
          <p:cNvPr id="3" name="Content Placeholder 2"/>
          <p:cNvSpPr>
            <a:spLocks noGrp="1"/>
          </p:cNvSpPr>
          <p:nvPr>
            <p:ph idx="1"/>
          </p:nvPr>
        </p:nvSpPr>
        <p:spPr/>
        <p:txBody>
          <a:bodyPr/>
          <a:lstStyle/>
          <a:p>
            <a:r>
              <a:rPr lang="en-US" sz="2800" dirty="0">
                <a:effectLst/>
              </a:rPr>
              <a:t>A</a:t>
            </a:r>
            <a:r>
              <a:rPr lang="en-US" sz="2800" dirty="0" smtClean="0">
                <a:effectLst/>
              </a:rPr>
              <a:t>rbitration is </a:t>
            </a:r>
            <a:r>
              <a:rPr lang="en-US" sz="2800" dirty="0">
                <a:effectLst/>
              </a:rPr>
              <a:t>available only </a:t>
            </a:r>
            <a:r>
              <a:rPr lang="en-US" sz="2800" dirty="0" smtClean="0">
                <a:effectLst/>
              </a:rPr>
              <a:t>if:</a:t>
            </a:r>
            <a:endParaRPr lang="en-US" sz="2800" dirty="0">
              <a:effectLst/>
            </a:endParaRPr>
          </a:p>
          <a:p>
            <a:pPr lvl="1"/>
            <a:r>
              <a:rPr lang="en-US" sz="2400" dirty="0" smtClean="0">
                <a:effectLst/>
              </a:rPr>
              <a:t>A </a:t>
            </a:r>
            <a:r>
              <a:rPr lang="en-US" sz="2400" dirty="0">
                <a:effectLst/>
              </a:rPr>
              <a:t>party has first petitioned for mediation </a:t>
            </a:r>
            <a:r>
              <a:rPr lang="en-US" sz="2400" dirty="0" smtClean="0">
                <a:effectLst/>
              </a:rPr>
              <a:t>and </a:t>
            </a:r>
            <a:r>
              <a:rPr lang="en-US" sz="2400" dirty="0">
                <a:effectLst/>
              </a:rPr>
              <a:t>such mediation has been concluded;</a:t>
            </a:r>
          </a:p>
          <a:p>
            <a:pPr lvl="1"/>
            <a:r>
              <a:rPr lang="en-US" sz="2400" dirty="0" smtClean="0">
                <a:effectLst/>
              </a:rPr>
              <a:t>The </a:t>
            </a:r>
            <a:r>
              <a:rPr lang="en-US" sz="2400" dirty="0">
                <a:effectLst/>
              </a:rPr>
              <a:t>court has determined that mediation </a:t>
            </a:r>
            <a:r>
              <a:rPr lang="en-US" sz="2400" dirty="0" smtClean="0">
                <a:effectLst/>
              </a:rPr>
              <a:t>is </a:t>
            </a:r>
            <a:r>
              <a:rPr lang="en-US" sz="2400" dirty="0">
                <a:effectLst/>
              </a:rPr>
              <a:t>not required and has not ordered that the matter be disposed of in some other manner;</a:t>
            </a:r>
          </a:p>
          <a:p>
            <a:pPr lvl="1"/>
            <a:r>
              <a:rPr lang="en-US" sz="2400" dirty="0" smtClean="0">
                <a:effectLst/>
              </a:rPr>
              <a:t>All </a:t>
            </a:r>
            <a:r>
              <a:rPr lang="en-US" sz="2400" dirty="0">
                <a:effectLst/>
              </a:rPr>
              <a:t>of the parties </a:t>
            </a:r>
            <a:r>
              <a:rPr lang="en-US" sz="2400" dirty="0" smtClean="0">
                <a:effectLst/>
              </a:rPr>
              <a:t>have </a:t>
            </a:r>
            <a:r>
              <a:rPr lang="en-US" sz="2400" dirty="0">
                <a:effectLst/>
              </a:rPr>
              <a:t>agreed not to use the mediation </a:t>
            </a:r>
            <a:r>
              <a:rPr lang="en-US" sz="2400" dirty="0" smtClean="0">
                <a:effectLst/>
              </a:rPr>
              <a:t>procedures; </a:t>
            </a:r>
            <a:r>
              <a:rPr lang="en-US" sz="2400" dirty="0">
                <a:effectLst/>
              </a:rPr>
              <a:t>or</a:t>
            </a:r>
          </a:p>
          <a:p>
            <a:pPr lvl="1"/>
            <a:r>
              <a:rPr lang="en-US" sz="2400" dirty="0" smtClean="0">
                <a:effectLst/>
              </a:rPr>
              <a:t>The </a:t>
            </a:r>
            <a:r>
              <a:rPr lang="en-US" sz="2400" dirty="0">
                <a:effectLst/>
              </a:rPr>
              <a:t>court has ordered that the matter must be submitted to arbitration</a:t>
            </a:r>
            <a:r>
              <a:rPr lang="en-US" sz="2400" dirty="0" smtClean="0">
                <a:effectLst/>
              </a:rPr>
              <a:t>. </a:t>
            </a:r>
            <a:r>
              <a:rPr lang="en-US" sz="2000" dirty="0" smtClean="0"/>
              <a:t>RCW </a:t>
            </a:r>
            <a:r>
              <a:rPr lang="en-US" sz="2000" dirty="0" smtClean="0">
                <a:effectLst/>
              </a:rPr>
              <a:t>11.96A.310</a:t>
            </a:r>
            <a:endParaRPr lang="en-US" sz="2000" dirty="0">
              <a:effectLst/>
            </a:endParaRPr>
          </a:p>
          <a:p>
            <a:endParaRPr lang="en-US" sz="2000" dirty="0"/>
          </a:p>
        </p:txBody>
      </p:sp>
    </p:spTree>
    <p:extLst>
      <p:ext uri="{BB962C8B-B14F-4D97-AF65-F5344CB8AC3E}">
        <p14:creationId xmlns:p14="http://schemas.microsoft.com/office/powerpoint/2010/main" val="13178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Arbitration</a:t>
            </a:r>
            <a:endParaRPr lang="en-US" dirty="0"/>
          </a:p>
        </p:txBody>
      </p:sp>
      <p:sp>
        <p:nvSpPr>
          <p:cNvPr id="3" name="Content Placeholder 2"/>
          <p:cNvSpPr>
            <a:spLocks noGrp="1"/>
          </p:cNvSpPr>
          <p:nvPr>
            <p:ph idx="1"/>
          </p:nvPr>
        </p:nvSpPr>
        <p:spPr/>
        <p:txBody>
          <a:bodyPr/>
          <a:lstStyle/>
          <a:p>
            <a:r>
              <a:rPr lang="en-US" dirty="0" smtClean="0"/>
              <a:t>The “Notice of Arbitration” may include a list of proposed arbitrators.</a:t>
            </a:r>
          </a:p>
          <a:p>
            <a:r>
              <a:rPr lang="en-US" dirty="0" smtClean="0"/>
              <a:t>A party may file an objection within 20 days after service of the Notice of Arbitration</a:t>
            </a:r>
            <a:r>
              <a:rPr lang="en-US" dirty="0"/>
              <a:t> </a:t>
            </a:r>
            <a:r>
              <a:rPr lang="en-US" dirty="0" smtClean="0"/>
              <a:t>by filing a “petition”.</a:t>
            </a:r>
          </a:p>
          <a:p>
            <a:r>
              <a:rPr lang="en-US" dirty="0" smtClean="0"/>
              <a:t>A hearing must be held on the “petition” within 20 days after filing.</a:t>
            </a:r>
          </a:p>
          <a:p>
            <a:endParaRPr lang="en-US" dirty="0"/>
          </a:p>
        </p:txBody>
      </p:sp>
    </p:spTree>
    <p:extLst>
      <p:ext uri="{BB962C8B-B14F-4D97-AF65-F5344CB8AC3E}">
        <p14:creationId xmlns:p14="http://schemas.microsoft.com/office/powerpoint/2010/main" val="6524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Arbitration</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a:t>The party objecting </a:t>
            </a:r>
            <a:r>
              <a:rPr lang="en-US" dirty="0" smtClean="0"/>
              <a:t>must </a:t>
            </a:r>
            <a:r>
              <a:rPr lang="en-US" dirty="0"/>
              <a:t>give </a:t>
            </a:r>
            <a:r>
              <a:rPr lang="en-US" dirty="0" smtClean="0"/>
              <a:t>ten days notice </a:t>
            </a:r>
            <a:r>
              <a:rPr lang="en-US" dirty="0"/>
              <a:t>of the hearing to all </a:t>
            </a:r>
            <a:r>
              <a:rPr lang="en-US" dirty="0" smtClean="0"/>
              <a:t>parties;</a:t>
            </a:r>
          </a:p>
          <a:p>
            <a:r>
              <a:rPr lang="en-US" dirty="0" smtClean="0"/>
              <a:t>An </a:t>
            </a:r>
            <a:r>
              <a:rPr lang="en-US" dirty="0"/>
              <a:t>order </a:t>
            </a:r>
            <a:r>
              <a:rPr lang="en-US" dirty="0" smtClean="0"/>
              <a:t>sending the matter to arbitration shall </a:t>
            </a:r>
            <a:r>
              <a:rPr lang="en-US" dirty="0"/>
              <a:t>not be subject to appeal or revision</a:t>
            </a:r>
            <a:r>
              <a:rPr lang="en-US" dirty="0" smtClean="0"/>
              <a:t>.</a:t>
            </a:r>
          </a:p>
          <a:p>
            <a:r>
              <a:rPr lang="en-US" dirty="0"/>
              <a:t>If the court denies the request for </a:t>
            </a:r>
            <a:r>
              <a:rPr lang="en-US" dirty="0" smtClean="0"/>
              <a:t>arbitration, </a:t>
            </a:r>
            <a:r>
              <a:rPr lang="en-US" dirty="0"/>
              <a:t>the court may:</a:t>
            </a:r>
          </a:p>
          <a:p>
            <a:pPr lvl="1"/>
            <a:r>
              <a:rPr lang="en-US" dirty="0"/>
              <a:t>Decide the issues outlined in the Notice or Petition; or</a:t>
            </a:r>
          </a:p>
          <a:p>
            <a:pPr lvl="1"/>
            <a:r>
              <a:rPr lang="en-US" dirty="0" smtClean="0"/>
              <a:t>Directing </a:t>
            </a:r>
            <a:r>
              <a:rPr lang="en-US" dirty="0"/>
              <a:t>other judicial proceedings. </a:t>
            </a:r>
          </a:p>
          <a:p>
            <a:endParaRPr lang="en-US" dirty="0">
              <a:effectLst/>
            </a:endParaRPr>
          </a:p>
        </p:txBody>
      </p:sp>
    </p:spTree>
    <p:extLst>
      <p:ext uri="{BB962C8B-B14F-4D97-AF65-F5344CB8AC3E}">
        <p14:creationId xmlns:p14="http://schemas.microsoft.com/office/powerpoint/2010/main" val="341697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Hearing</a:t>
            </a:r>
            <a:endParaRPr lang="en-US" dirty="0"/>
          </a:p>
        </p:txBody>
      </p:sp>
      <p:sp>
        <p:nvSpPr>
          <p:cNvPr id="3" name="Content Placeholder 2"/>
          <p:cNvSpPr>
            <a:spLocks noGrp="1"/>
          </p:cNvSpPr>
          <p:nvPr>
            <p:ph idx="1"/>
          </p:nvPr>
        </p:nvSpPr>
        <p:spPr/>
        <p:txBody>
          <a:bodyPr/>
          <a:lstStyle/>
          <a:p>
            <a:r>
              <a:rPr lang="en-US" dirty="0" smtClean="0"/>
              <a:t>The Initial Hearing is unique to TEDRA proceedings. RCW 11.96A.100</a:t>
            </a:r>
          </a:p>
          <a:p>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answer to the petition </a:t>
            </a:r>
            <a:r>
              <a:rPr lang="en-US" dirty="0" smtClean="0">
                <a:effectLst>
                  <a:outerShdw blurRad="38100" dist="38100" dir="2700000" algn="tl">
                    <a:srgbClr val="000000">
                      <a:alpha val="43137"/>
                    </a:srgbClr>
                  </a:outerShdw>
                </a:effectLst>
              </a:rPr>
              <a:t>must </a:t>
            </a:r>
            <a:r>
              <a:rPr lang="en-US" dirty="0">
                <a:effectLst>
                  <a:outerShdw blurRad="38100" dist="38100" dir="2700000" algn="tl">
                    <a:srgbClr val="000000">
                      <a:alpha val="43137"/>
                    </a:srgbClr>
                  </a:outerShdw>
                </a:effectLst>
              </a:rPr>
              <a:t>be served </a:t>
            </a:r>
            <a:r>
              <a:rPr lang="en-US" dirty="0" smtClean="0">
                <a:effectLst>
                  <a:outerShdw blurRad="38100" dist="38100" dir="2700000" algn="tl">
                    <a:srgbClr val="000000">
                      <a:alpha val="43137"/>
                    </a:srgbClr>
                  </a:outerShdw>
                </a:effectLst>
              </a:rPr>
              <a:t>and filed at </a:t>
            </a:r>
            <a:r>
              <a:rPr lang="en-US" dirty="0">
                <a:effectLst>
                  <a:outerShdw blurRad="38100" dist="38100" dir="2700000" algn="tl">
                    <a:srgbClr val="000000">
                      <a:alpha val="43137"/>
                    </a:srgbClr>
                  </a:outerShdw>
                </a:effectLst>
              </a:rPr>
              <a:t>least five days before the date of the </a:t>
            </a:r>
            <a:r>
              <a:rPr lang="en-US" dirty="0" smtClean="0">
                <a:effectLst>
                  <a:outerShdw blurRad="38100" dist="38100" dir="2700000" algn="tl">
                    <a:srgbClr val="000000">
                      <a:alpha val="43137"/>
                    </a:srgbClr>
                  </a:outerShdw>
                </a:effectLst>
              </a:rPr>
              <a:t>initial hearing</a:t>
            </a:r>
            <a:r>
              <a:rPr lang="en-US" dirty="0">
                <a:effectLst>
                  <a:outerShdw blurRad="38100" dist="38100" dir="2700000" algn="tl">
                    <a:srgbClr val="000000">
                      <a:alpha val="43137"/>
                    </a:srgbClr>
                  </a:outerShdw>
                </a:effectLst>
              </a:rPr>
              <a:t>, and </a:t>
            </a:r>
            <a:r>
              <a:rPr lang="en-US" dirty="0" smtClean="0">
                <a:effectLst>
                  <a:outerShdw blurRad="38100" dist="38100" dir="2700000" algn="tl">
                    <a:srgbClr val="000000">
                      <a:alpha val="43137"/>
                    </a:srgbClr>
                  </a:outerShdw>
                </a:effectLst>
              </a:rPr>
              <a:t>replies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counterclaims and cross-claims must be served </a:t>
            </a:r>
            <a:r>
              <a:rPr lang="en-US" dirty="0" smtClean="0">
                <a:effectLst>
                  <a:outerShdw blurRad="38100" dist="38100" dir="2700000" algn="tl">
                    <a:srgbClr val="000000">
                      <a:alpha val="43137"/>
                    </a:srgbClr>
                  </a:outerShdw>
                </a:effectLst>
              </a:rPr>
              <a:t>and </a:t>
            </a:r>
            <a:r>
              <a:rPr lang="en-US" dirty="0">
                <a:effectLst>
                  <a:outerShdw blurRad="38100" dist="38100" dir="2700000" algn="tl">
                    <a:srgbClr val="000000">
                      <a:alpha val="43137"/>
                    </a:srgbClr>
                  </a:outerShdw>
                </a:effectLst>
              </a:rPr>
              <a:t>filed </a:t>
            </a:r>
            <a:r>
              <a:rPr lang="en-US" dirty="0" smtClean="0">
                <a:effectLst>
                  <a:outerShdw blurRad="38100" dist="38100" dir="2700000" algn="tl">
                    <a:srgbClr val="000000">
                      <a:alpha val="43137"/>
                    </a:srgbClr>
                  </a:outerShdw>
                </a:effectLst>
              </a:rPr>
              <a:t>at </a:t>
            </a:r>
            <a:r>
              <a:rPr lang="en-US" dirty="0">
                <a:effectLst>
                  <a:outerShdw blurRad="38100" dist="38100" dir="2700000" algn="tl">
                    <a:srgbClr val="000000">
                      <a:alpha val="43137"/>
                    </a:srgbClr>
                  </a:outerShdw>
                </a:effectLst>
              </a:rPr>
              <a:t>least two days before the date of the hearing;</a:t>
            </a:r>
          </a:p>
        </p:txBody>
      </p:sp>
    </p:spTree>
    <p:extLst>
      <p:ext uri="{BB962C8B-B14F-4D97-AF65-F5344CB8AC3E}">
        <p14:creationId xmlns:p14="http://schemas.microsoft.com/office/powerpoint/2010/main" val="12032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TEDRA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04496"/>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7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952F3BC8-F62B-461D-933B-FD6D635E9732}"/>
                                            </p:graphicEl>
                                          </p:spTgt>
                                        </p:tgtEl>
                                        <p:attrNameLst>
                                          <p:attrName>style.visibility</p:attrName>
                                        </p:attrNameLst>
                                      </p:cBhvr>
                                      <p:to>
                                        <p:strVal val="visible"/>
                                      </p:to>
                                    </p:set>
                                    <p:animEffect transition="in" filter="wipe(down)">
                                      <p:cBhvr>
                                        <p:cTn id="7" dur="500"/>
                                        <p:tgtEl>
                                          <p:spTgt spid="4">
                                            <p:graphicEl>
                                              <a:dgm id="{952F3BC8-F62B-461D-933B-FD6D635E973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808F4479-D02B-40FD-9861-E994448F2ED0}"/>
                                            </p:graphicEl>
                                          </p:spTgt>
                                        </p:tgtEl>
                                        <p:attrNameLst>
                                          <p:attrName>style.visibility</p:attrName>
                                        </p:attrNameLst>
                                      </p:cBhvr>
                                      <p:to>
                                        <p:strVal val="visible"/>
                                      </p:to>
                                    </p:set>
                                    <p:animEffect transition="in" filter="wipe(down)">
                                      <p:cBhvr>
                                        <p:cTn id="12" dur="500"/>
                                        <p:tgtEl>
                                          <p:spTgt spid="4">
                                            <p:graphicEl>
                                              <a:dgm id="{808F4479-D02B-40FD-9861-E994448F2ED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69908E86-7675-472A-B032-B2E28F7D3B4B}"/>
                                            </p:graphicEl>
                                          </p:spTgt>
                                        </p:tgtEl>
                                        <p:attrNameLst>
                                          <p:attrName>style.visibility</p:attrName>
                                        </p:attrNameLst>
                                      </p:cBhvr>
                                      <p:to>
                                        <p:strVal val="visible"/>
                                      </p:to>
                                    </p:set>
                                    <p:animEffect transition="in" filter="wipe(down)">
                                      <p:cBhvr>
                                        <p:cTn id="17" dur="500"/>
                                        <p:tgtEl>
                                          <p:spTgt spid="4">
                                            <p:graphicEl>
                                              <a:dgm id="{69908E86-7675-472A-B032-B2E28F7D3B4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E7C12F49-A7A3-4013-8BDC-D44095A78621}"/>
                                            </p:graphicEl>
                                          </p:spTgt>
                                        </p:tgtEl>
                                        <p:attrNameLst>
                                          <p:attrName>style.visibility</p:attrName>
                                        </p:attrNameLst>
                                      </p:cBhvr>
                                      <p:to>
                                        <p:strVal val="visible"/>
                                      </p:to>
                                    </p:set>
                                    <p:animEffect transition="in" filter="wipe(down)">
                                      <p:cBhvr>
                                        <p:cTn id="22" dur="500"/>
                                        <p:tgtEl>
                                          <p:spTgt spid="4">
                                            <p:graphicEl>
                                              <a:dgm id="{E7C12F49-A7A3-4013-8BDC-D44095A786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Hearing</a:t>
            </a:r>
            <a:endParaRPr lang="en-US"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Unless </a:t>
            </a:r>
            <a:r>
              <a:rPr lang="en-US" dirty="0">
                <a:effectLst>
                  <a:outerShdw blurRad="38100" dist="38100" dir="2700000" algn="tl">
                    <a:srgbClr val="000000">
                      <a:alpha val="43137"/>
                    </a:srgbClr>
                  </a:outerShdw>
                </a:effectLst>
              </a:rPr>
              <a:t>requested otherwise </a:t>
            </a:r>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initial hearing must be a hearing on the merits to resolve all issues of fact </a:t>
            </a:r>
            <a:r>
              <a:rPr lang="en-US" dirty="0" smtClean="0">
                <a:effectLst>
                  <a:outerShdw blurRad="38100" dist="38100" dir="2700000" algn="tl">
                    <a:srgbClr val="000000">
                      <a:alpha val="43137"/>
                    </a:srgbClr>
                  </a:outerShdw>
                </a:effectLst>
              </a:rPr>
              <a:t>and law;</a:t>
            </a:r>
          </a:p>
          <a:p>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clerk </a:t>
            </a:r>
            <a:r>
              <a:rPr lang="en-US" dirty="0" smtClean="0">
                <a:effectLst>
                  <a:outerShdw blurRad="38100" dist="38100" dir="2700000" algn="tl">
                    <a:srgbClr val="000000">
                      <a:alpha val="43137"/>
                    </a:srgbClr>
                  </a:outerShdw>
                </a:effectLst>
              </a:rPr>
              <a:t>of each </a:t>
            </a:r>
            <a:r>
              <a:rPr lang="en-US" dirty="0">
                <a:effectLst>
                  <a:outerShdw blurRad="38100" dist="38100" dir="2700000" algn="tl">
                    <a:srgbClr val="000000">
                      <a:alpha val="43137"/>
                    </a:srgbClr>
                  </a:outerShdw>
                </a:effectLst>
              </a:rPr>
              <a:t>of the </a:t>
            </a:r>
            <a:r>
              <a:rPr lang="en-US" dirty="0" smtClean="0">
                <a:effectLst>
                  <a:outerShdw blurRad="38100" dist="38100" dir="2700000" algn="tl">
                    <a:srgbClr val="000000">
                      <a:alpha val="43137"/>
                    </a:srgbClr>
                  </a:outerShdw>
                </a:effectLst>
              </a:rPr>
              <a:t>court </a:t>
            </a:r>
            <a:r>
              <a:rPr lang="en-US" dirty="0">
                <a:effectLst>
                  <a:outerShdw blurRad="38100" dist="38100" dir="2700000" algn="tl">
                    <a:srgbClr val="000000">
                      <a:alpha val="43137"/>
                    </a:srgbClr>
                  </a:outerShdw>
                </a:effectLst>
              </a:rPr>
              <a:t>shall fix the time for </a:t>
            </a:r>
            <a:r>
              <a:rPr lang="en-US" dirty="0" smtClean="0">
                <a:effectLst>
                  <a:outerShdw blurRad="38100" dist="38100" dir="2700000" algn="tl">
                    <a:srgbClr val="000000">
                      <a:alpha val="43137"/>
                    </a:srgbClr>
                  </a:outerShdw>
                </a:effectLst>
              </a:rPr>
              <a:t>the initial hearing, no court order shall </a:t>
            </a:r>
            <a:r>
              <a:rPr lang="en-US" dirty="0">
                <a:effectLst>
                  <a:outerShdw blurRad="38100" dist="38100" dir="2700000" algn="tl">
                    <a:srgbClr val="000000">
                      <a:alpha val="43137"/>
                    </a:srgbClr>
                  </a:outerShdw>
                </a:effectLst>
              </a:rPr>
              <a:t>be required to fix the </a:t>
            </a:r>
            <a:r>
              <a:rPr lang="en-US" dirty="0" smtClean="0">
                <a:effectLst>
                  <a:outerShdw blurRad="38100" dist="38100" dir="2700000" algn="tl">
                    <a:srgbClr val="000000">
                      <a:alpha val="43137"/>
                    </a:srgbClr>
                  </a:outerShdw>
                </a:effectLst>
              </a:rPr>
              <a:t>time </a:t>
            </a:r>
            <a:r>
              <a:rPr lang="en-US" dirty="0">
                <a:effectLst>
                  <a:outerShdw blurRad="38100" dist="38100" dir="2700000" algn="tl">
                    <a:srgbClr val="000000">
                      <a:alpha val="43137"/>
                    </a:srgbClr>
                  </a:outerShdw>
                </a:effectLst>
              </a:rPr>
              <a:t>or content of the notice of a </a:t>
            </a:r>
            <a:r>
              <a:rPr lang="en-US" dirty="0" smtClean="0">
                <a:effectLst>
                  <a:outerShdw blurRad="38100" dist="38100" dir="2700000" algn="tl">
                    <a:srgbClr val="000000">
                      <a:alpha val="43137"/>
                    </a:srgbClr>
                  </a:outerShdw>
                </a:effectLst>
              </a:rPr>
              <a:t>hearing;</a:t>
            </a:r>
            <a:r>
              <a:rPr lang="en-US" dirty="0"/>
              <a:t/>
            </a:r>
            <a:br>
              <a:rPr lang="en-US" dirty="0"/>
            </a:br>
            <a:endParaRPr lang="en-US" dirty="0" smtClean="0"/>
          </a:p>
          <a:p>
            <a:pPr marL="0" indent="0">
              <a:buNone/>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RCW 11.96A.100</a:t>
            </a:r>
            <a:endParaRPr lang="en-US" sz="2000"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838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Hearing</a:t>
            </a:r>
            <a:endParaRPr lang="en-US"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If </a:t>
            </a:r>
            <a:r>
              <a:rPr lang="en-US" dirty="0">
                <a:effectLst>
                  <a:outerShdw blurRad="38100" dist="38100" dir="2700000" algn="tl">
                    <a:srgbClr val="000000">
                      <a:alpha val="43137"/>
                    </a:srgbClr>
                  </a:outerShdw>
                </a:effectLst>
              </a:rPr>
              <a:t>the initial hearing is not a hearing on the merits or does not result in a resolution of all issues </a:t>
            </a:r>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court </a:t>
            </a:r>
            <a:r>
              <a:rPr lang="en-US" dirty="0" smtClean="0">
                <a:effectLst>
                  <a:outerShdw blurRad="38100" dist="38100" dir="2700000" algn="tl">
                    <a:srgbClr val="000000">
                      <a:alpha val="43137"/>
                    </a:srgbClr>
                  </a:outerShdw>
                </a:effectLst>
              </a:rPr>
              <a:t>may;</a:t>
            </a:r>
          </a:p>
          <a:p>
            <a:pPr lvl="1"/>
            <a:r>
              <a:rPr lang="en-US" dirty="0" smtClean="0">
                <a:effectLst>
                  <a:outerShdw blurRad="38100" dist="38100" dir="2700000" algn="tl">
                    <a:srgbClr val="000000">
                      <a:alpha val="43137"/>
                    </a:srgbClr>
                  </a:outerShdw>
                </a:effectLst>
              </a:rPr>
              <a:t>(a) resolve </a:t>
            </a:r>
            <a:r>
              <a:rPr lang="en-US" dirty="0">
                <a:effectLst>
                  <a:outerShdw blurRad="38100" dist="38100" dir="2700000" algn="tl">
                    <a:srgbClr val="000000">
                      <a:alpha val="43137"/>
                    </a:srgbClr>
                  </a:outerShdw>
                </a:effectLst>
              </a:rPr>
              <a:t>such issues as it deems proper</a:t>
            </a:r>
            <a:r>
              <a:rPr lang="en-US" dirty="0" smtClean="0">
                <a:effectLst>
                  <a:outerShdw blurRad="38100" dist="38100" dir="2700000" algn="tl">
                    <a:srgbClr val="000000">
                      <a:alpha val="43137"/>
                    </a:srgbClr>
                  </a:outerShdw>
                </a:effectLst>
              </a:rPr>
              <a:t>,</a:t>
            </a:r>
          </a:p>
          <a:p>
            <a:pPr lvl="1"/>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b) determine the scope of discovery, and </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c) set a schedule for further proceedings for the prompt resolution of the matter</a:t>
            </a:r>
          </a:p>
        </p:txBody>
      </p:sp>
      <p:pic>
        <p:nvPicPr>
          <p:cNvPr id="4" name="Picture 3" descr="C:\Users\Owner\AppData\Local\Microsoft\Windows\Temporary Internet Files\Content.IE5\IL60O70F\MC9001992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291484"/>
            <a:ext cx="1780515" cy="138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311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 of Limitations</a:t>
            </a:r>
            <a:endParaRPr lang="en-US" dirty="0"/>
          </a:p>
        </p:txBody>
      </p:sp>
      <p:sp>
        <p:nvSpPr>
          <p:cNvPr id="3" name="Content Placeholder 2"/>
          <p:cNvSpPr>
            <a:spLocks noGrp="1"/>
          </p:cNvSpPr>
          <p:nvPr>
            <p:ph idx="1"/>
          </p:nvPr>
        </p:nvSpPr>
        <p:spPr>
          <a:xfrm>
            <a:off x="457200" y="1600201"/>
            <a:ext cx="8229600" cy="1295399"/>
          </a:xfrm>
        </p:spPr>
        <p:txBody>
          <a:bodyPr/>
          <a:lstStyle/>
          <a:p>
            <a:pPr marL="0" indent="0">
              <a:buNone/>
            </a:pPr>
            <a:r>
              <a:rPr lang="en-US" dirty="0" smtClean="0"/>
              <a:t>Three year statute of limitations for TEDRA actions. RCW 11.96A.070</a:t>
            </a:r>
            <a:endParaRPr lang="en-US" dirty="0"/>
          </a:p>
        </p:txBody>
      </p:sp>
      <p:sp>
        <p:nvSpPr>
          <p:cNvPr id="5" name="Rounded Rectangle 4"/>
          <p:cNvSpPr/>
          <p:nvPr/>
        </p:nvSpPr>
        <p:spPr bwMode="auto">
          <a:xfrm>
            <a:off x="609600" y="2971800"/>
            <a:ext cx="7696200" cy="1828800"/>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400" dirty="0" smtClean="0"/>
              <a:t>Read RCW </a:t>
            </a:r>
            <a:r>
              <a:rPr lang="en-US" sz="2400" dirty="0"/>
              <a:t>11.96A.100(1) carefully: </a:t>
            </a:r>
            <a:endParaRPr lang="en-US" sz="2400" dirty="0" smtClean="0"/>
          </a:p>
          <a:p>
            <a:pPr algn="ctr"/>
            <a:endParaRPr lang="en-US" sz="2400" dirty="0"/>
          </a:p>
          <a:p>
            <a:r>
              <a:rPr lang="en-US" sz="2400" dirty="0" smtClean="0"/>
              <a:t>(</a:t>
            </a:r>
            <a:r>
              <a:rPr lang="en-US" sz="2400" dirty="0"/>
              <a:t>1) A judicial proceeding under RCW 11.96A.090 is to be commenced by filing a petition with the court;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charset="0"/>
            </a:endParaRPr>
          </a:p>
        </p:txBody>
      </p:sp>
      <p:sp>
        <p:nvSpPr>
          <p:cNvPr id="7" name="6-Point Star 6"/>
          <p:cNvSpPr/>
          <p:nvPr/>
        </p:nvSpPr>
        <p:spPr bwMode="auto">
          <a:xfrm>
            <a:off x="6324600" y="1066800"/>
            <a:ext cx="2123683" cy="2362200"/>
          </a:xfrm>
          <a:prstGeom prst="star6">
            <a:avLst/>
          </a:prstGeom>
          <a:solidFill>
            <a:srgbClr val="FFFF00"/>
          </a:solidFill>
          <a:ln>
            <a:solidFill>
              <a:srgbClr val="FFFF00"/>
            </a:solidFill>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rPr>
              <a:t>Practice</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2"/>
                </a:solidFill>
                <a:effectLst>
                  <a:outerShdw blurRad="38100" dist="38100" dir="2700000" algn="tl">
                    <a:srgbClr val="000000">
                      <a:alpha val="43137"/>
                    </a:srgbClr>
                  </a:outerShdw>
                </a:effectLst>
                <a:latin typeface="Tahoma" charset="0"/>
              </a:rPr>
              <a:t>Tip</a:t>
            </a:r>
            <a:endPar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Tahoma" charset="0"/>
            </a:endParaRPr>
          </a:p>
        </p:txBody>
      </p:sp>
      <p:sp>
        <p:nvSpPr>
          <p:cNvPr id="8" name="Line Callout 2 7"/>
          <p:cNvSpPr/>
          <p:nvPr/>
        </p:nvSpPr>
        <p:spPr bwMode="auto">
          <a:xfrm>
            <a:off x="4572000" y="4970745"/>
            <a:ext cx="4114800" cy="1353855"/>
          </a:xfrm>
          <a:prstGeom prst="borderCallout2">
            <a:avLst>
              <a:gd name="adj1" fmla="val 19615"/>
              <a:gd name="adj2" fmla="val -5172"/>
              <a:gd name="adj3" fmla="val 18750"/>
              <a:gd name="adj4" fmla="val -16667"/>
              <a:gd name="adj5" fmla="val -28042"/>
              <a:gd name="adj6" fmla="val -22545"/>
            </a:avLst>
          </a:prstGeom>
          <a:solidFill>
            <a:schemeClr val="accent1"/>
          </a:solidFill>
          <a:ln w="38100" cap="sq" cmpd="sng" algn="ctr">
            <a:solidFill>
              <a:srgbClr val="FF0000"/>
            </a:solidFill>
            <a:prstDash val="solid"/>
            <a:round/>
            <a:headEnd type="none" w="med" len="med"/>
            <a:tailEnd type="stealth" w="lg" len="lg"/>
          </a:ln>
          <a:effectLst/>
        </p:spPr>
        <p:txBody>
          <a:bodyPr vert="horz" wrap="square" lIns="182880" tIns="91440" rIns="18288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charset="0"/>
              </a:rPr>
              <a:t>The key is “filing” of the petition tolls the statute of limitations, not just service. </a:t>
            </a:r>
          </a:p>
        </p:txBody>
      </p:sp>
    </p:spTree>
    <p:extLst>
      <p:ext uri="{BB962C8B-B14F-4D97-AF65-F5344CB8AC3E}">
        <p14:creationId xmlns:p14="http://schemas.microsoft.com/office/powerpoint/2010/main" val="200214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Representative</a:t>
            </a:r>
            <a:endParaRPr lang="en-US" sz="3200" dirty="0"/>
          </a:p>
        </p:txBody>
      </p:sp>
      <p:sp>
        <p:nvSpPr>
          <p:cNvPr id="3" name="Content Placeholder 2"/>
          <p:cNvSpPr>
            <a:spLocks noGrp="1"/>
          </p:cNvSpPr>
          <p:nvPr>
            <p:ph idx="1"/>
          </p:nvPr>
        </p:nvSpPr>
        <p:spPr>
          <a:xfrm>
            <a:off x="457200" y="1600200"/>
            <a:ext cx="8458200" cy="4530725"/>
          </a:xfrm>
        </p:spPr>
        <p:txBody>
          <a:bodyPr/>
          <a:lstStyle/>
          <a:p>
            <a:r>
              <a:rPr lang="en-US" sz="2800" dirty="0" smtClean="0">
                <a:effectLst/>
              </a:rPr>
              <a:t>The </a:t>
            </a:r>
            <a:r>
              <a:rPr lang="en-US" sz="2800" dirty="0">
                <a:effectLst/>
              </a:rPr>
              <a:t>personal representative or trustee may petition the court </a:t>
            </a:r>
            <a:r>
              <a:rPr lang="en-US" sz="2800" dirty="0" smtClean="0">
                <a:effectLst/>
              </a:rPr>
              <a:t>. . . for </a:t>
            </a:r>
            <a:r>
              <a:rPr lang="en-US" sz="2800" dirty="0">
                <a:effectLst/>
              </a:rPr>
              <a:t>the appointment of a special representative to represent a person who is interested in the estate or trust and: </a:t>
            </a:r>
            <a:endParaRPr lang="en-US" sz="2800" dirty="0" smtClean="0">
              <a:effectLst/>
            </a:endParaRPr>
          </a:p>
          <a:p>
            <a:pPr lvl="1"/>
            <a:r>
              <a:rPr lang="en-US" sz="2400" dirty="0" smtClean="0">
                <a:effectLst/>
              </a:rPr>
              <a:t>(</a:t>
            </a:r>
            <a:r>
              <a:rPr lang="en-US" sz="2400" dirty="0" err="1">
                <a:effectLst/>
              </a:rPr>
              <a:t>i</a:t>
            </a:r>
            <a:r>
              <a:rPr lang="en-US" sz="2400" dirty="0">
                <a:effectLst/>
              </a:rPr>
              <a:t>) Who is a minor; </a:t>
            </a:r>
            <a:endParaRPr lang="en-US" sz="2400" dirty="0" smtClean="0">
              <a:effectLst/>
            </a:endParaRPr>
          </a:p>
          <a:p>
            <a:pPr lvl="1"/>
            <a:r>
              <a:rPr lang="en-US" sz="2400" dirty="0" smtClean="0">
                <a:effectLst/>
              </a:rPr>
              <a:t>(</a:t>
            </a:r>
            <a:r>
              <a:rPr lang="en-US" sz="2400" dirty="0">
                <a:effectLst/>
              </a:rPr>
              <a:t>ii) who is incompetent or disabled; </a:t>
            </a:r>
            <a:endParaRPr lang="en-US" sz="2400" dirty="0" smtClean="0">
              <a:effectLst/>
            </a:endParaRPr>
          </a:p>
          <a:p>
            <a:pPr lvl="1"/>
            <a:r>
              <a:rPr lang="en-US" sz="2400" dirty="0" smtClean="0">
                <a:effectLst/>
              </a:rPr>
              <a:t>(</a:t>
            </a:r>
            <a:r>
              <a:rPr lang="en-US" sz="2400" dirty="0">
                <a:effectLst/>
              </a:rPr>
              <a:t>iii) who is yet unborn or unascertained; or </a:t>
            </a:r>
            <a:endParaRPr lang="en-US" sz="2400" dirty="0" smtClean="0">
              <a:effectLst/>
            </a:endParaRPr>
          </a:p>
          <a:p>
            <a:pPr lvl="1"/>
            <a:r>
              <a:rPr lang="en-US" sz="2400" dirty="0" smtClean="0">
                <a:effectLst/>
              </a:rPr>
              <a:t>(</a:t>
            </a:r>
            <a:r>
              <a:rPr lang="en-US" sz="2400" dirty="0">
                <a:effectLst/>
              </a:rPr>
              <a:t>iv) whose identity or address is unknown. </a:t>
            </a:r>
            <a:endParaRPr lang="en-US" sz="2400" dirty="0" smtClean="0">
              <a:effectLst/>
            </a:endParaRPr>
          </a:p>
          <a:p>
            <a:r>
              <a:rPr lang="en-US" sz="2800" dirty="0" smtClean="0">
                <a:effectLst/>
              </a:rPr>
              <a:t>The </a:t>
            </a:r>
            <a:r>
              <a:rPr lang="en-US" sz="2800" dirty="0">
                <a:effectLst/>
              </a:rPr>
              <a:t>petition may be heard by the court without notice</a:t>
            </a:r>
            <a:r>
              <a:rPr lang="en-US" sz="2800" dirty="0" smtClean="0">
                <a:effectLst/>
              </a:rPr>
              <a:t>.</a:t>
            </a:r>
          </a:p>
          <a:p>
            <a:pPr marL="0" indent="0">
              <a:buNone/>
            </a:pPr>
            <a:r>
              <a:rPr lang="en-US" sz="2000" dirty="0" smtClean="0">
                <a:effectLst/>
              </a:rPr>
              <a:t>RCW 11.96A.250(1)(a)</a:t>
            </a:r>
            <a:endParaRPr lang="en-US" sz="2000" dirty="0"/>
          </a:p>
        </p:txBody>
      </p:sp>
    </p:spTree>
    <p:extLst>
      <p:ext uri="{BB962C8B-B14F-4D97-AF65-F5344CB8AC3E}">
        <p14:creationId xmlns:p14="http://schemas.microsoft.com/office/powerpoint/2010/main" val="22260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Cy </a:t>
            </a:r>
            <a:r>
              <a:rPr lang="en-US" i="1" dirty="0" err="1" smtClean="0"/>
              <a:t>Près</a:t>
            </a:r>
            <a:r>
              <a:rPr lang="en-US" i="1" dirty="0" smtClean="0"/>
              <a:t> </a:t>
            </a:r>
            <a:r>
              <a:rPr lang="en-US" dirty="0" smtClean="0"/>
              <a:t>Doctrine</a:t>
            </a:r>
            <a:endParaRPr lang="en-US" dirty="0"/>
          </a:p>
        </p:txBody>
      </p:sp>
      <p:sp>
        <p:nvSpPr>
          <p:cNvPr id="3" name="Content Placeholder 2"/>
          <p:cNvSpPr>
            <a:spLocks noGrp="1"/>
          </p:cNvSpPr>
          <p:nvPr>
            <p:ph idx="1"/>
          </p:nvPr>
        </p:nvSpPr>
        <p:spPr>
          <a:xfrm>
            <a:off x="457200" y="1600200"/>
            <a:ext cx="7772400" cy="4530725"/>
          </a:xfrm>
        </p:spPr>
        <p:txBody>
          <a:bodyPr/>
          <a:lstStyle/>
          <a:p>
            <a:r>
              <a:rPr lang="en-US" dirty="0" smtClean="0"/>
              <a:t>RCW 11.96A.127, new section that codified the </a:t>
            </a:r>
            <a:r>
              <a:rPr lang="en-US" i="1" dirty="0" smtClean="0"/>
              <a:t>Cy </a:t>
            </a:r>
            <a:r>
              <a:rPr lang="en-US" i="1" dirty="0" err="1" smtClean="0"/>
              <a:t>Près</a:t>
            </a:r>
            <a:r>
              <a:rPr lang="en-US" i="1" dirty="0" smtClean="0"/>
              <a:t> </a:t>
            </a:r>
            <a:r>
              <a:rPr lang="en-US" dirty="0" smtClean="0"/>
              <a:t>doctrine in common law.</a:t>
            </a:r>
          </a:p>
          <a:p>
            <a:r>
              <a:rPr lang="en-US" dirty="0" smtClean="0"/>
              <a:t>Applies to charitable disposition by will or trust where the original bequest becomes impossible or impractical. </a:t>
            </a:r>
            <a:endParaRPr lang="en-US" dirty="0"/>
          </a:p>
        </p:txBody>
      </p:sp>
    </p:spTree>
    <p:extLst>
      <p:ext uri="{BB962C8B-B14F-4D97-AF65-F5344CB8AC3E}">
        <p14:creationId xmlns:p14="http://schemas.microsoft.com/office/powerpoint/2010/main" val="3625119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3000" y="2133600"/>
            <a:ext cx="6934200" cy="1754326"/>
          </a:xfrm>
          <a:prstGeom prst="rect">
            <a:avLst/>
          </a:prstGeom>
          <a:noFill/>
        </p:spPr>
        <p:txBody>
          <a:bodyPr wrap="square" rtlCol="0">
            <a:spAutoFit/>
          </a:bodyPr>
          <a:lstStyle/>
          <a:p>
            <a:pPr algn="ctr"/>
            <a:r>
              <a:rPr lang="en-US" sz="3600" dirty="0" smtClean="0"/>
              <a:t>A copy of this presentation can be downloaded at </a:t>
            </a:r>
            <a:r>
              <a:rPr lang="en-US" sz="3600" dirty="0" smtClean="0">
                <a:hlinkClick r:id="rId3"/>
              </a:rPr>
              <a:t>www.advocateslg.com</a:t>
            </a: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first to Purpose of the 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180214"/>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9830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Statute Purpose</a:t>
            </a:r>
            <a:endParaRPr lang="en-US" dirty="0"/>
          </a:p>
        </p:txBody>
      </p:sp>
      <p:sp>
        <p:nvSpPr>
          <p:cNvPr id="4" name="Rounded Rectangle 3"/>
          <p:cNvSpPr/>
          <p:nvPr/>
        </p:nvSpPr>
        <p:spPr bwMode="auto">
          <a:xfrm>
            <a:off x="2133600" y="2971800"/>
            <a:ext cx="1828800" cy="457200"/>
          </a:xfrm>
          <a:prstGeom prst="roundRect">
            <a:avLst/>
          </a:prstGeom>
          <a:solidFill>
            <a:schemeClr val="accent4">
              <a:lumMod val="10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charset="0"/>
            </a:endParaRPr>
          </a:p>
        </p:txBody>
      </p:sp>
      <p:sp>
        <p:nvSpPr>
          <p:cNvPr id="5" name="Rounded Rectangle 4"/>
          <p:cNvSpPr/>
          <p:nvPr/>
        </p:nvSpPr>
        <p:spPr bwMode="auto">
          <a:xfrm>
            <a:off x="7167058" y="3810000"/>
            <a:ext cx="1219200" cy="457200"/>
          </a:xfrm>
          <a:prstGeom prst="roundRect">
            <a:avLst/>
          </a:prstGeom>
          <a:solidFill>
            <a:schemeClr val="accent4">
              <a:lumMod val="10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charset="0"/>
            </a:endParaRPr>
          </a:p>
        </p:txBody>
      </p:sp>
      <p:sp>
        <p:nvSpPr>
          <p:cNvPr id="6" name="Rectangle 5"/>
          <p:cNvSpPr/>
          <p:nvPr/>
        </p:nvSpPr>
        <p:spPr>
          <a:xfrm rot="20725459" flipH="1">
            <a:off x="7269640" y="334834"/>
            <a:ext cx="1453531" cy="1107996"/>
          </a:xfrm>
          <a:prstGeom prst="rect">
            <a:avLst/>
          </a:prstGeom>
          <a:noFill/>
        </p:spPr>
        <p:txBody>
          <a:bodyPr wrap="squar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2x</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bwMode="auto">
          <a:xfrm>
            <a:off x="5562600" y="2057400"/>
            <a:ext cx="1371600" cy="4572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9" name="Rounded Rectangle 8"/>
          <p:cNvSpPr/>
          <p:nvPr/>
        </p:nvSpPr>
        <p:spPr bwMode="auto">
          <a:xfrm>
            <a:off x="457200" y="3352800"/>
            <a:ext cx="1371600" cy="4572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3" name="Content Placeholder 2"/>
          <p:cNvSpPr>
            <a:spLocks noGrp="1"/>
          </p:cNvSpPr>
          <p:nvPr>
            <p:ph idx="1"/>
          </p:nvPr>
        </p:nvSpPr>
        <p:spPr>
          <a:xfrm>
            <a:off x="457200" y="1600200"/>
            <a:ext cx="8305800" cy="4530725"/>
          </a:xfrm>
        </p:spPr>
        <p:txBody>
          <a:bodyPr/>
          <a:lstStyle/>
          <a:p>
            <a:pPr marL="0" indent="0">
              <a:buNone/>
            </a:pPr>
            <a:r>
              <a:rPr lang="en-US" sz="2800" dirty="0"/>
              <a:t>The overall purpose of this chapter is </a:t>
            </a:r>
            <a:r>
              <a:rPr lang="en-US" sz="2800" dirty="0" smtClean="0"/>
              <a:t>. . .  for </a:t>
            </a:r>
            <a:r>
              <a:rPr lang="en-US" sz="2800" dirty="0"/>
              <a:t>the resolution of disputes and other matters involving trusts and estates </a:t>
            </a:r>
            <a:r>
              <a:rPr lang="en-US" sz="2800" dirty="0" smtClean="0"/>
              <a:t>. . . The </a:t>
            </a:r>
            <a:r>
              <a:rPr lang="en-US" sz="2800" dirty="0"/>
              <a:t>provisions are intended to provide </a:t>
            </a:r>
            <a:r>
              <a:rPr lang="en-US" sz="2800" dirty="0" err="1"/>
              <a:t>nonjudicial</a:t>
            </a:r>
            <a:r>
              <a:rPr lang="en-US" sz="2800" dirty="0"/>
              <a:t> methods for the resolution of matters, such as mediation, arbitration, and agreement. </a:t>
            </a:r>
            <a:r>
              <a:rPr lang="en-US" sz="2800" dirty="0" smtClean="0"/>
              <a:t>This </a:t>
            </a:r>
            <a:r>
              <a:rPr lang="en-US" sz="2800" dirty="0"/>
              <a:t>chapter also provides for judicial resolution of disputes if other methods are </a:t>
            </a:r>
            <a:r>
              <a:rPr lang="en-US" sz="2800" dirty="0" smtClean="0"/>
              <a:t>unsuccessful.</a:t>
            </a:r>
            <a:r>
              <a:rPr lang="en-US" sz="2800" dirty="0" smtClean="0">
                <a:effectLst/>
              </a:rPr>
              <a:t>    </a:t>
            </a:r>
          </a:p>
          <a:p>
            <a:pPr marL="0" indent="0">
              <a:buNone/>
            </a:pPr>
            <a:endParaRPr lang="en-US" sz="2000" dirty="0" smtClean="0">
              <a:effectLst/>
            </a:endParaRPr>
          </a:p>
          <a:p>
            <a:pPr marL="0" indent="0">
              <a:buNone/>
            </a:pPr>
            <a:r>
              <a:rPr lang="en-US" sz="2000" dirty="0" smtClean="0">
                <a:effectLst/>
              </a:rPr>
              <a:t>RCW 11.96A.010</a:t>
            </a:r>
            <a:endParaRPr lang="en-US" sz="2000" dirty="0">
              <a:effectLst/>
            </a:endParaRPr>
          </a:p>
        </p:txBody>
      </p:sp>
    </p:spTree>
    <p:extLst>
      <p:ext uri="{BB962C8B-B14F-4D97-AF65-F5344CB8AC3E}">
        <p14:creationId xmlns:p14="http://schemas.microsoft.com/office/powerpoint/2010/main" val="36745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30725"/>
          </a:xfrm>
        </p:spPr>
        <p:txBody>
          <a:bodyPr/>
          <a:lstStyle/>
          <a:p>
            <a:pPr marL="0" indent="0">
              <a:buNone/>
            </a:pPr>
            <a:r>
              <a:rPr lang="en-US" sz="2800" dirty="0"/>
              <a:t>It is intended that the adoption of </a:t>
            </a:r>
            <a:r>
              <a:rPr lang="en-US" sz="2800" dirty="0" smtClean="0"/>
              <a:t>[the Act] </a:t>
            </a:r>
            <a:r>
              <a:rPr lang="en-US" sz="2800" dirty="0"/>
              <a:t>will encourage and direct all parties in trust, estate, and </a:t>
            </a:r>
            <a:r>
              <a:rPr lang="en-US" sz="2800" dirty="0" err="1"/>
              <a:t>nonprobate</a:t>
            </a:r>
            <a:r>
              <a:rPr lang="en-US" sz="2800" dirty="0"/>
              <a:t> matter disputes, and the court system, to provide for expeditious, complete, and final decisions to be made in disputed trust, estate, and </a:t>
            </a:r>
            <a:r>
              <a:rPr lang="en-US" sz="2800" dirty="0" err="1"/>
              <a:t>nonprobate</a:t>
            </a:r>
            <a:r>
              <a:rPr lang="en-US" sz="2800" dirty="0"/>
              <a:t> </a:t>
            </a:r>
            <a:r>
              <a:rPr lang="en-US" sz="2800" dirty="0" smtClean="0"/>
              <a:t>matters. </a:t>
            </a:r>
          </a:p>
          <a:p>
            <a:pPr marL="0" indent="0">
              <a:buNone/>
            </a:pPr>
            <a:r>
              <a:rPr lang="en-US" sz="2000" dirty="0" smtClean="0"/>
              <a:t>RCW</a:t>
            </a:r>
            <a:r>
              <a:rPr lang="en-US" sz="2800" dirty="0" smtClean="0"/>
              <a:t> </a:t>
            </a:r>
            <a:r>
              <a:rPr lang="en-US" sz="2000" dirty="0" smtClean="0">
                <a:effectLst>
                  <a:outerShdw blurRad="38100" dist="38100" dir="2700000" algn="tl">
                    <a:srgbClr val="000000">
                      <a:alpha val="43137"/>
                    </a:srgbClr>
                  </a:outerShdw>
                </a:effectLst>
              </a:rPr>
              <a:t>11.96A.260</a:t>
            </a:r>
            <a:endParaRPr lang="en-US" sz="2000"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The Statute Purpose</a:t>
            </a:r>
            <a:endParaRPr lang="en-US" dirty="0"/>
          </a:p>
        </p:txBody>
      </p:sp>
      <p:sp>
        <p:nvSpPr>
          <p:cNvPr id="4" name="Rounded Rectangle 3"/>
          <p:cNvSpPr/>
          <p:nvPr/>
        </p:nvSpPr>
        <p:spPr bwMode="auto">
          <a:xfrm>
            <a:off x="3048000" y="3810000"/>
            <a:ext cx="1371600" cy="4572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5" name="Rounded Rectangle 4"/>
          <p:cNvSpPr/>
          <p:nvPr/>
        </p:nvSpPr>
        <p:spPr bwMode="auto">
          <a:xfrm>
            <a:off x="3048000" y="2514600"/>
            <a:ext cx="1219200" cy="457200"/>
          </a:xfrm>
          <a:prstGeom prst="roundRect">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7" name="Rounded Rectangle 6"/>
          <p:cNvSpPr/>
          <p:nvPr/>
        </p:nvSpPr>
        <p:spPr bwMode="auto">
          <a:xfrm>
            <a:off x="4953000" y="4038600"/>
            <a:ext cx="3048000" cy="12192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182880" rIns="91440" bIns="18288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charset="0"/>
              </a:rPr>
              <a:t>Matter is defined in RCW 11.96A.030</a:t>
            </a:r>
          </a:p>
        </p:txBody>
      </p:sp>
    </p:spTree>
    <p:extLst>
      <p:ext uri="{BB962C8B-B14F-4D97-AF65-F5344CB8AC3E}">
        <p14:creationId xmlns:p14="http://schemas.microsoft.com/office/powerpoint/2010/main" val="9893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theme/theme1.xml><?xml version="1.0" encoding="utf-8"?>
<a:theme xmlns:a="http://schemas.openxmlformats.org/drawingml/2006/main" name="Moser Law">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Moser Law</Template>
  <TotalTime>3432</TotalTime>
  <Words>2956</Words>
  <Application>Microsoft Office PowerPoint</Application>
  <PresentationFormat>On-screen Show (4:3)</PresentationFormat>
  <Paragraphs>325</Paragraphs>
  <Slides>65</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Moser Law</vt:lpstr>
      <vt:lpstr>Document</vt:lpstr>
      <vt:lpstr>Trust and Estate Dispute Resolution Act Law &amp; Practice</vt:lpstr>
      <vt:lpstr>TEDRA Law &amp; Practice Tom Moser</vt:lpstr>
      <vt:lpstr>Introduction</vt:lpstr>
      <vt:lpstr>Legislative Amendments</vt:lpstr>
      <vt:lpstr>Architecture of TEDRA</vt:lpstr>
      <vt:lpstr>Architecture of TEDRA</vt:lpstr>
      <vt:lpstr>Look first to Purpose of the Act</vt:lpstr>
      <vt:lpstr>The Statute Purpose</vt:lpstr>
      <vt:lpstr>The Statute Purpose</vt:lpstr>
      <vt:lpstr>TEDRA gives Power to courts</vt:lpstr>
      <vt:lpstr>Plenary Power of Courts</vt:lpstr>
      <vt:lpstr>Plenary Power of Courts</vt:lpstr>
      <vt:lpstr>Plenary Power of Courts</vt:lpstr>
      <vt:lpstr>Power of Courts</vt:lpstr>
      <vt:lpstr>Court Rules &amp; TEDRA</vt:lpstr>
      <vt:lpstr>Special Proceeding</vt:lpstr>
      <vt:lpstr>Jurisdiction &amp; Venue</vt:lpstr>
      <vt:lpstr>Jurisdiction</vt:lpstr>
      <vt:lpstr>Jurisdiction &amp; Venue</vt:lpstr>
      <vt:lpstr>Venue Priority</vt:lpstr>
      <vt:lpstr>In Personam or In Rem Jurisdiction</vt:lpstr>
      <vt:lpstr>In Personam or In Rem Jurisdiction</vt:lpstr>
      <vt:lpstr>In Personam or In Rem Jurisdiction</vt:lpstr>
      <vt:lpstr>Definition of Matters</vt:lpstr>
      <vt:lpstr>Matters: RCW 11.96A.030(2)</vt:lpstr>
      <vt:lpstr>Other “Matters” Within TEDRA</vt:lpstr>
      <vt:lpstr>Other “Matters” Within TEDRA</vt:lpstr>
      <vt:lpstr>Definition of Party in TEDRA</vt:lpstr>
      <vt:lpstr>Party: RCW 11.96A.030(5)</vt:lpstr>
      <vt:lpstr>Party: RCW 11.96A.030(5)</vt:lpstr>
      <vt:lpstr>Party: RCW 11.96A.030(5)</vt:lpstr>
      <vt:lpstr>Commencing a TEDRA Action</vt:lpstr>
      <vt:lpstr>Petition &amp; Summons</vt:lpstr>
      <vt:lpstr>Petition &amp; Summons</vt:lpstr>
      <vt:lpstr>Petition &amp; Summons</vt:lpstr>
      <vt:lpstr>Where Do I Start?</vt:lpstr>
      <vt:lpstr>Where Do I Start?</vt:lpstr>
      <vt:lpstr>The Petition</vt:lpstr>
      <vt:lpstr>The Petition</vt:lpstr>
      <vt:lpstr>The Petition</vt:lpstr>
      <vt:lpstr>Invoking Jurisdiction</vt:lpstr>
      <vt:lpstr>Invoking Jurisdiction</vt:lpstr>
      <vt:lpstr>Invoking Jurisdiction</vt:lpstr>
      <vt:lpstr>Summons</vt:lpstr>
      <vt:lpstr>Summons</vt:lpstr>
      <vt:lpstr>Answer to Petition &amp; Counterclaims</vt:lpstr>
      <vt:lpstr>Answer to Petition &amp; Counterclaims</vt:lpstr>
      <vt:lpstr>Answer to Petition &amp; Counterclaims</vt:lpstr>
      <vt:lpstr>Mediation</vt:lpstr>
      <vt:lpstr>Mediation</vt:lpstr>
      <vt:lpstr>Mediation</vt:lpstr>
      <vt:lpstr>Mediation</vt:lpstr>
      <vt:lpstr>Mediation</vt:lpstr>
      <vt:lpstr>Mediation</vt:lpstr>
      <vt:lpstr>Arbitration</vt:lpstr>
      <vt:lpstr>Arbitration</vt:lpstr>
      <vt:lpstr>Arbitration</vt:lpstr>
      <vt:lpstr>Arbitration</vt:lpstr>
      <vt:lpstr>Initial Hearing</vt:lpstr>
      <vt:lpstr>Initial Hearing</vt:lpstr>
      <vt:lpstr>Initial Hearing</vt:lpstr>
      <vt:lpstr>Statute of Limitations</vt:lpstr>
      <vt:lpstr>Special Representative</vt:lpstr>
      <vt:lpstr>Cy Près Doctrine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Respond to My Motion For Summary Judgment</dc:title>
  <dc:creator>Tom Moser</dc:creator>
  <cp:lastModifiedBy>Randall Lee Spence</cp:lastModifiedBy>
  <cp:revision>312</cp:revision>
  <dcterms:created xsi:type="dcterms:W3CDTF">2010-05-31T13:57:51Z</dcterms:created>
  <dcterms:modified xsi:type="dcterms:W3CDTF">2012-12-12T17:41:20Z</dcterms:modified>
</cp:coreProperties>
</file>